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metadata" ContentType="application/binary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64" roundtripDataSignature="AMtx7miO43MXOm8smbsZb/3oLnEWMMQG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customschemas.google.com/relationships/presentationmetadata" Target="meta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9" name="Google Shape;13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5" name="Google Shape;14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1" name="Google Shape;15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3" name="Google Shape;16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9" name="Google Shape;16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5" name="Google Shape;17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1" name="Google Shape;18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7" name="Google Shape;18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3" name="Google Shape;19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9" name="Google Shape;19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83e3869bd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g83e3869bd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2" name="Google Shape;21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8" name="Google Shape;21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5" name="Google Shape;225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1" name="Google Shape;231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7" name="Google Shape;23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83f3183fca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3" name="Google Shape;243;g83f3183fca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83f3183fca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9" name="Google Shape;249;g83f3183fca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83f3183fca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5" name="Google Shape;255;g83f3183fca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83f3183fca_2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1" name="Google Shape;261;g83f3183fca_2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83f3183fca_2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9" name="Google Shape;269;g83f3183fca_2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752ca67fe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752ca67fe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83f3183fca_2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4" name="Google Shape;294;g83f3183fca_2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83f3183fca_2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0" name="Google Shape;300;g83f3183fca_2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83f3183fca_2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2" name="Google Shape;312;g83f3183fca_2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752ca67fe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752ca67fe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752ca67fe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752ca67fe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752ca67fe0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752ca67fe0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752ca67fe0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752ca67fe0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752ca67fe0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752ca67fe0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752ca67fe0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752ca67fe0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752ca67fe0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752ca67fe0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9" name="Google Shape;11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6" name="Google Shape;12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2" name="Google Shape;13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3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3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3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3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3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cience/article/pii/S0925443911000329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medicine.medscape.com/article/2233083-overview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aypeedigital.com/book/9789385999468/chapter/ch54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figure/Catecholamine-synthesis_fig4_237385789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431tLBZ7d1o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ideshare.net/shashikant246/mechanism-of-steroid-hormone-ac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 dirty="0"/>
              <a:t>Adrenal Gland</a:t>
            </a:r>
            <a:endParaRPr sz="6000" b="1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026942" y="3886200"/>
            <a:ext cx="7469944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2000" dirty="0" smtClean="0">
                <a:solidFill>
                  <a:schemeClr val="tx1"/>
                </a:solidFill>
                <a:latin typeface="Britannic Bold" pitchFamily="34" charset="0"/>
              </a:rPr>
              <a:t>Dr.Deepa.G.S</a:t>
            </a: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2000" dirty="0" smtClean="0">
                <a:solidFill>
                  <a:schemeClr val="tx1"/>
                </a:solidFill>
                <a:latin typeface="Britannic Bold" pitchFamily="34" charset="0"/>
              </a:rPr>
              <a:t>Associate Professor</a:t>
            </a:r>
            <a:endParaRPr lang="en-US" sz="2000" dirty="0" smtClean="0">
              <a:solidFill>
                <a:schemeClr val="tx1"/>
              </a:solidFill>
              <a:latin typeface="Britannic Bold" pitchFamily="34" charset="0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2000" dirty="0" smtClean="0">
                <a:solidFill>
                  <a:schemeClr val="tx1"/>
                </a:solidFill>
                <a:latin typeface="Britannic Bold" pitchFamily="34" charset="0"/>
              </a:rPr>
              <a:t>Dept of Physiology</a:t>
            </a: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2000" dirty="0" smtClean="0">
                <a:solidFill>
                  <a:schemeClr val="tx1"/>
                </a:solidFill>
                <a:latin typeface="Britannic Bold" pitchFamily="34" charset="0"/>
              </a:rPr>
              <a:t>SKHMC</a:t>
            </a:r>
            <a:endParaRPr sz="2000">
              <a:solidFill>
                <a:schemeClr val="tx1"/>
              </a:solidFill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563" b="1"/>
              <a:t>Glucocorticoids : Functions</a:t>
            </a:r>
            <a:br>
              <a:rPr lang="en-US" sz="3563" b="1"/>
            </a:br>
            <a:endParaRPr sz="3563" b="1"/>
          </a:p>
        </p:txBody>
      </p:sp>
      <p:sp>
        <p:nvSpPr>
          <p:cNvPr id="142" name="Google Shape;142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Cortisol is more potent-95</a:t>
            </a:r>
            <a:r>
              <a:rPr lang="en-US" dirty="0" smtClean="0"/>
              <a:t>% </a:t>
            </a:r>
            <a:r>
              <a:rPr lang="en-US" dirty="0" err="1" smtClean="0"/>
              <a:t>glucocorticoid</a:t>
            </a:r>
            <a:r>
              <a:rPr lang="en-US" dirty="0" smtClean="0"/>
              <a:t> </a:t>
            </a:r>
            <a:r>
              <a:rPr lang="en-US" dirty="0"/>
              <a:t>activity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1" dirty="0"/>
              <a:t>Carbohydrate metabolism</a:t>
            </a:r>
            <a:r>
              <a:rPr lang="en-US" dirty="0"/>
              <a:t>-</a:t>
            </a:r>
            <a:r>
              <a:rPr lang="en-US" b="1" dirty="0"/>
              <a:t>Anti insulin action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Decreases peripheral utilization of glucose except in brain and heart.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Stimulates </a:t>
            </a:r>
            <a:r>
              <a:rPr lang="en-US" dirty="0" err="1"/>
              <a:t>gluconeogenesis</a:t>
            </a:r>
            <a:r>
              <a:rPr lang="en-US" dirty="0"/>
              <a:t>-from </a:t>
            </a:r>
            <a:r>
              <a:rPr lang="en-US" dirty="0" err="1"/>
              <a:t>aminoacids</a:t>
            </a:r>
            <a:r>
              <a:rPr lang="en-US" dirty="0"/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Glycogen synthesis and deposition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 err="1"/>
              <a:t>Hypersecretion</a:t>
            </a:r>
            <a:r>
              <a:rPr lang="en-US" dirty="0"/>
              <a:t>-Adrenal diabetes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49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 err="1"/>
              <a:t>Glucocorticoids:Functions</a:t>
            </a:r>
            <a:endParaRPr b="1"/>
          </a:p>
        </p:txBody>
      </p:sp>
      <p:sp>
        <p:nvSpPr>
          <p:cNvPr id="148" name="Google Shape;148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330" b="1"/>
              <a:t>Proteins metabolism</a:t>
            </a:r>
            <a:r>
              <a:rPr lang="en-US" sz="3330"/>
              <a:t>-promotes </a:t>
            </a:r>
            <a:r>
              <a:rPr lang="en-US" sz="3330" b="1"/>
              <a:t>catabolism</a:t>
            </a:r>
            <a:r>
              <a:rPr lang="en-US" sz="3330"/>
              <a:t> of proteins</a:t>
            </a:r>
            <a:endParaRPr sz="333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330"/>
              <a:t>Mobilization of protein from tissues(Increase plasma amino acids) other than liver</a:t>
            </a:r>
            <a:endParaRPr sz="333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330"/>
              <a:t>Increase uptake of amino acids by hepatic cells helps in Gluconeogenesis</a:t>
            </a:r>
            <a:endParaRPr sz="333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330"/>
              <a:t>Hyper secretion –Negative nitrogen balance</a:t>
            </a:r>
            <a:endParaRPr sz="333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33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94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 err="1"/>
              <a:t>Glucocorticoids:Functions</a:t>
            </a:r>
            <a:endParaRPr b="1"/>
          </a:p>
        </p:txBody>
      </p:sp>
      <p:sp>
        <p:nvSpPr>
          <p:cNvPr id="154" name="Google Shape;154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1"/>
              <a:t>Fat metabolism</a:t>
            </a:r>
            <a:r>
              <a:rPr lang="en-US"/>
              <a:t>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Mobilization of fat from adipose tissue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Increase availability of  fatty acids for utilization-Formation of ketone bodies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Lipogenesis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 excess it redistributes fat-Deposition of more fat in trunks at the expense of extremities-moon face, buffalo hump etc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92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 err="1"/>
              <a:t>Glucocorticoids:Functions</a:t>
            </a:r>
            <a:endParaRPr b="1"/>
          </a:p>
        </p:txBody>
      </p:sp>
      <p:sp>
        <p:nvSpPr>
          <p:cNvPr id="160" name="Google Shape;160;p13"/>
          <p:cNvSpPr txBox="1">
            <a:spLocks noGrp="1"/>
          </p:cNvSpPr>
          <p:nvPr>
            <p:ph type="body" idx="1"/>
          </p:nvPr>
        </p:nvSpPr>
        <p:spPr>
          <a:xfrm>
            <a:off x="457200" y="1364566"/>
            <a:ext cx="8229600" cy="4761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1" dirty="0"/>
              <a:t>Water and electrolyte  metabolism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600" dirty="0"/>
              <a:t>Accelerates excretion of water</a:t>
            </a:r>
            <a:endParaRPr sz="360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600" dirty="0"/>
              <a:t>Retention of sodium</a:t>
            </a:r>
            <a:endParaRPr sz="360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600" dirty="0"/>
              <a:t>Excretion of K</a:t>
            </a:r>
            <a:endParaRPr sz="360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600" dirty="0"/>
              <a:t>Decrease absorption of calcium from intestine</a:t>
            </a:r>
            <a:endParaRPr sz="360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600" dirty="0" err="1"/>
              <a:t>Hypersecretion</a:t>
            </a:r>
            <a:r>
              <a:rPr lang="en-US" sz="3600" dirty="0"/>
              <a:t>: Oedema, hypertension</a:t>
            </a:r>
            <a:r>
              <a:rPr lang="en-US" sz="3600" dirty="0" smtClean="0"/>
              <a:t>, </a:t>
            </a:r>
            <a:r>
              <a:rPr lang="en-US" sz="3600" dirty="0" err="1" smtClean="0"/>
              <a:t>Hypokalemia</a:t>
            </a:r>
            <a:r>
              <a:rPr lang="en-US" sz="3600" dirty="0" smtClean="0"/>
              <a:t>, muscular </a:t>
            </a:r>
            <a:r>
              <a:rPr lang="en-US" sz="3600" dirty="0"/>
              <a:t>weakness</a:t>
            </a:r>
            <a:endParaRPr sz="3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36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 err="1"/>
              <a:t>Glucocorticoids:Functions</a:t>
            </a:r>
            <a:endParaRPr b="1"/>
          </a:p>
        </p:txBody>
      </p:sp>
      <p:sp>
        <p:nvSpPr>
          <p:cNvPr id="166" name="Google Shape;166;p14"/>
          <p:cNvSpPr txBox="1">
            <a:spLocks noGrp="1"/>
          </p:cNvSpPr>
          <p:nvPr>
            <p:ph type="body" idx="1"/>
          </p:nvPr>
        </p:nvSpPr>
        <p:spPr>
          <a:xfrm>
            <a:off x="380999" y="1308295"/>
            <a:ext cx="8340969" cy="5247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rPr lang="en-US" b="1" dirty="0"/>
              <a:t>On Bone: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rPr lang="en-US" dirty="0" err="1"/>
              <a:t>Osteoclastic</a:t>
            </a:r>
            <a:r>
              <a:rPr lang="en-US" dirty="0"/>
              <a:t> activity-Bone </a:t>
            </a:r>
            <a:r>
              <a:rPr lang="en-US" dirty="0" err="1"/>
              <a:t>resorption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rPr lang="en-US" dirty="0"/>
              <a:t>Inhibit </a:t>
            </a:r>
            <a:r>
              <a:rPr lang="en-US" dirty="0" err="1"/>
              <a:t>osteoblastic</a:t>
            </a:r>
            <a:r>
              <a:rPr lang="en-US" dirty="0"/>
              <a:t> activity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rPr lang="en-US" b="1" dirty="0" err="1"/>
              <a:t>Hypersecretion</a:t>
            </a:r>
            <a:r>
              <a:rPr lang="en-US" b="1" dirty="0"/>
              <a:t>: </a:t>
            </a:r>
            <a:r>
              <a:rPr lang="en-US" dirty="0"/>
              <a:t>Osteoporosis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rPr lang="en-US" b="1" dirty="0"/>
              <a:t>On Muscles: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rPr lang="en-US" dirty="0"/>
              <a:t>Catabolism of proteins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rPr lang="en-US" b="1" dirty="0" err="1"/>
              <a:t>Hypersecretion</a:t>
            </a:r>
            <a:r>
              <a:rPr lang="en-US" b="1" dirty="0"/>
              <a:t>: </a:t>
            </a:r>
            <a:r>
              <a:rPr lang="en-US" dirty="0" err="1" smtClean="0"/>
              <a:t>weakness,muscle</a:t>
            </a:r>
            <a:r>
              <a:rPr lang="en-US" dirty="0"/>
              <a:t> </a:t>
            </a:r>
            <a:r>
              <a:rPr lang="en-US" dirty="0" smtClean="0"/>
              <a:t>wasting, Thinning </a:t>
            </a:r>
            <a:r>
              <a:rPr lang="en-US" dirty="0"/>
              <a:t>of skin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Glucocorticoids:Functions</a:t>
            </a:r>
            <a:endParaRPr/>
          </a:p>
        </p:txBody>
      </p:sp>
      <p:sp>
        <p:nvSpPr>
          <p:cNvPr id="172" name="Google Shape;172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 b="1" dirty="0"/>
              <a:t>On Blood and immune system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629"/>
              </a:spcBef>
              <a:spcAft>
                <a:spcPts val="0"/>
              </a:spcAft>
              <a:buClr>
                <a:schemeClr val="dk1"/>
              </a:buClr>
              <a:buSzPts val="3145"/>
              <a:buNone/>
            </a:pPr>
            <a:r>
              <a:rPr lang="en-US" sz="3145" dirty="0" smtClean="0"/>
              <a:t>Decreases </a:t>
            </a:r>
            <a:r>
              <a:rPr lang="en-US" sz="3145" dirty="0" err="1" smtClean="0"/>
              <a:t>eosinophils</a:t>
            </a:r>
            <a:r>
              <a:rPr lang="en-US" sz="3145" dirty="0" smtClean="0"/>
              <a:t>, </a:t>
            </a:r>
            <a:r>
              <a:rPr lang="en-US" sz="3145" dirty="0" err="1" smtClean="0"/>
              <a:t>basophils</a:t>
            </a:r>
            <a:r>
              <a:rPr lang="en-US" sz="3145" dirty="0" smtClean="0"/>
              <a:t>, lymphocytes,</a:t>
            </a:r>
          </a:p>
          <a:p>
            <a:pPr marL="342900" lvl="0" indent="-342900" algn="l" rtl="0">
              <a:lnSpc>
                <a:spcPct val="150000"/>
              </a:lnSpc>
              <a:spcBef>
                <a:spcPts val="629"/>
              </a:spcBef>
              <a:spcAft>
                <a:spcPts val="0"/>
              </a:spcAft>
              <a:buClr>
                <a:schemeClr val="dk1"/>
              </a:buClr>
              <a:buSzPts val="3145"/>
              <a:buNone/>
            </a:pPr>
            <a:r>
              <a:rPr lang="en-US" sz="3145" dirty="0" err="1" smtClean="0"/>
              <a:t>monocytes</a:t>
            </a:r>
            <a:endParaRPr sz="3145"/>
          </a:p>
          <a:p>
            <a:pPr marL="342900" lvl="0" indent="-342900" algn="l" rtl="0">
              <a:lnSpc>
                <a:spcPct val="150000"/>
              </a:lnSpc>
              <a:spcBef>
                <a:spcPts val="629"/>
              </a:spcBef>
              <a:spcAft>
                <a:spcPts val="0"/>
              </a:spcAft>
              <a:buClr>
                <a:schemeClr val="dk1"/>
              </a:buClr>
              <a:buSzPts val="3145"/>
              <a:buNone/>
            </a:pPr>
            <a:r>
              <a:rPr lang="en-US" sz="3145" dirty="0"/>
              <a:t>Increases-</a:t>
            </a:r>
            <a:r>
              <a:rPr lang="en-US" sz="3145" dirty="0" err="1"/>
              <a:t>Platelets,neutrophils,RBC</a:t>
            </a:r>
            <a:endParaRPr sz="3145"/>
          </a:p>
          <a:p>
            <a:pPr marL="342900" lvl="0" indent="-342900" algn="l" rtl="0">
              <a:lnSpc>
                <a:spcPct val="150000"/>
              </a:lnSpc>
              <a:spcBef>
                <a:spcPts val="629"/>
              </a:spcBef>
              <a:spcAft>
                <a:spcPts val="0"/>
              </a:spcAft>
              <a:buClr>
                <a:schemeClr val="dk1"/>
              </a:buClr>
              <a:buSzPts val="3145"/>
              <a:buNone/>
            </a:pPr>
            <a:r>
              <a:rPr lang="en-US" sz="3145" b="1" dirty="0"/>
              <a:t>In therapeutic dose: </a:t>
            </a:r>
            <a:r>
              <a:rPr lang="en-US" sz="3145" dirty="0" smtClean="0"/>
              <a:t>Anti inflammatory</a:t>
            </a:r>
            <a:r>
              <a:rPr lang="en-US" sz="3145" dirty="0"/>
              <a:t>,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629"/>
              </a:spcBef>
              <a:spcAft>
                <a:spcPts val="0"/>
              </a:spcAft>
              <a:buClr>
                <a:schemeClr val="dk1"/>
              </a:buClr>
              <a:buSzPts val="3145"/>
              <a:buNone/>
            </a:pPr>
            <a:r>
              <a:rPr lang="en-US" sz="3145" dirty="0"/>
              <a:t>Anti allergic, Immunosuppressive</a:t>
            </a:r>
            <a:endParaRPr sz="3145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6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 err="1"/>
              <a:t>Glucocorticoids:Functions</a:t>
            </a:r>
            <a:endParaRPr b="1"/>
          </a:p>
        </p:txBody>
      </p:sp>
      <p:sp>
        <p:nvSpPr>
          <p:cNvPr id="178" name="Google Shape;178;p16"/>
          <p:cNvSpPr txBox="1">
            <a:spLocks noGrp="1"/>
          </p:cNvSpPr>
          <p:nvPr>
            <p:ph type="body" idx="1"/>
          </p:nvPr>
        </p:nvSpPr>
        <p:spPr>
          <a:xfrm>
            <a:off x="457200" y="1209822"/>
            <a:ext cx="8433582" cy="5387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400" b="1" dirty="0"/>
              <a:t>Permissive action of </a:t>
            </a:r>
            <a:r>
              <a:rPr lang="en-US" sz="2400" b="1" dirty="0" err="1"/>
              <a:t>glucocorticoids</a:t>
            </a:r>
            <a:endParaRPr sz="2400" b="1"/>
          </a:p>
          <a:p>
            <a:pPr marL="342900" lvl="0" indent="-342900" algn="l" rtl="0">
              <a:lnSpc>
                <a:spcPct val="17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400" dirty="0"/>
              <a:t>Normal level of </a:t>
            </a:r>
            <a:r>
              <a:rPr lang="en-US" sz="2400" dirty="0" err="1"/>
              <a:t>glucocorticoids</a:t>
            </a:r>
            <a:r>
              <a:rPr lang="en-US" sz="2400" dirty="0"/>
              <a:t> secretion is necessary for number of metabolic reactions exerted by other hormones</a:t>
            </a:r>
            <a:endParaRPr sz="2400"/>
          </a:p>
          <a:p>
            <a:pPr marL="342900" lvl="0" indent="-342900" algn="l" rtl="0">
              <a:lnSpc>
                <a:spcPct val="17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400" dirty="0"/>
              <a:t>This includes</a:t>
            </a:r>
            <a:endParaRPr sz="2400"/>
          </a:p>
          <a:p>
            <a:pPr marL="342900" lvl="0" indent="-342900" algn="l" rtl="0">
              <a:lnSpc>
                <a:spcPct val="17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400" dirty="0"/>
              <a:t>Gluconeogenesis action of glucagon</a:t>
            </a:r>
            <a:endParaRPr sz="2400"/>
          </a:p>
          <a:p>
            <a:pPr marL="342900" lvl="0" indent="-342900" algn="l" rtl="0">
              <a:lnSpc>
                <a:spcPct val="17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400" dirty="0" err="1"/>
              <a:t>Vasodialator</a:t>
            </a:r>
            <a:r>
              <a:rPr lang="en-US" sz="2400" dirty="0"/>
              <a:t> effects of catecholamines</a:t>
            </a:r>
            <a:endParaRPr sz="2400"/>
          </a:p>
          <a:p>
            <a:pPr marL="342900" lvl="0" indent="-342900" algn="l" rtl="0">
              <a:lnSpc>
                <a:spcPct val="17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400" dirty="0" err="1"/>
              <a:t>Calorigenic</a:t>
            </a:r>
            <a:r>
              <a:rPr lang="en-US" sz="2400" dirty="0"/>
              <a:t> effects of catecholamines</a:t>
            </a:r>
            <a:endParaRPr sz="2400"/>
          </a:p>
          <a:p>
            <a:pPr marL="342900" lvl="0" indent="-342900" algn="l" rtl="0">
              <a:lnSpc>
                <a:spcPct val="17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400" dirty="0" err="1"/>
              <a:t>Fattyacid</a:t>
            </a:r>
            <a:r>
              <a:rPr lang="en-US" sz="2400" dirty="0"/>
              <a:t> mobilizing effect of catecholamines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49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 err="1"/>
              <a:t>Glucocorticoids:Functions</a:t>
            </a:r>
            <a:endParaRPr b="1"/>
          </a:p>
        </p:txBody>
      </p:sp>
      <p:sp>
        <p:nvSpPr>
          <p:cNvPr id="184" name="Google Shape;184;p17"/>
          <p:cNvSpPr txBox="1">
            <a:spLocks noGrp="1"/>
          </p:cNvSpPr>
          <p:nvPr>
            <p:ph type="body" idx="1"/>
          </p:nvPr>
        </p:nvSpPr>
        <p:spPr>
          <a:xfrm>
            <a:off x="457200" y="1322364"/>
            <a:ext cx="8229600" cy="48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 b="1" dirty="0"/>
              <a:t>On CVS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dirty="0"/>
              <a:t>Essential for the constrictor action of adrenaline and nor-adrenaline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 dirty="0"/>
              <a:t>    </a:t>
            </a:r>
            <a:r>
              <a:rPr lang="en-US" sz="3600" dirty="0" err="1"/>
              <a:t>Hyposecretion</a:t>
            </a:r>
            <a:r>
              <a:rPr lang="en-US" sz="3600" dirty="0"/>
              <a:t>-Vascular collapse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dirty="0"/>
              <a:t>Increase force of myocardial </a:t>
            </a:r>
            <a:r>
              <a:rPr lang="en-US" sz="3600" dirty="0" err="1"/>
              <a:t>contarction</a:t>
            </a:r>
            <a:endParaRPr sz="3600"/>
          </a:p>
          <a:p>
            <a:pPr marL="342900" lvl="0" indent="-342900" algn="l" rtl="0">
              <a:lnSpc>
                <a:spcPct val="15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dirty="0"/>
              <a:t>Increase secretion of angiotensin</a:t>
            </a:r>
            <a:endParaRPr sz="3600"/>
          </a:p>
          <a:p>
            <a:pPr marL="342900" lvl="0" indent="-34290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8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 err="1"/>
              <a:t>Glucocorticoids:Functions</a:t>
            </a:r>
            <a:endParaRPr b="1"/>
          </a:p>
        </p:txBody>
      </p:sp>
      <p:sp>
        <p:nvSpPr>
          <p:cNvPr id="190" name="Google Shape;190;p18"/>
          <p:cNvSpPr txBox="1">
            <a:spLocks noGrp="1"/>
          </p:cNvSpPr>
          <p:nvPr>
            <p:ph type="body" idx="1"/>
          </p:nvPr>
        </p:nvSpPr>
        <p:spPr>
          <a:xfrm>
            <a:off x="457200" y="1252026"/>
            <a:ext cx="8229600" cy="4874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 b="1" dirty="0"/>
              <a:t>On Respiratory system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 dirty="0"/>
              <a:t>Necessary for maturation  of fetal lung by stimulating the secretion of surfactant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 b="1" dirty="0"/>
              <a:t>On central nervous system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 dirty="0"/>
              <a:t>Essential for normal functioning of brain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 dirty="0"/>
              <a:t>Influence brain growth and development in neonatal period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 dirty="0"/>
              <a:t>    Excess: Psychosis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 dirty="0"/>
              <a:t>    Deficiency-irritability, inability to concentrate, personality changes</a:t>
            </a:r>
            <a:endParaRPr sz="296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52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en-US" b="1" dirty="0" err="1" smtClean="0"/>
              <a:t>Glucocorticoids:Functions</a:t>
            </a:r>
            <a:endParaRPr/>
          </a:p>
        </p:txBody>
      </p:sp>
      <p:sp>
        <p:nvSpPr>
          <p:cNvPr id="196" name="Google Shape;196;p19"/>
          <p:cNvSpPr txBox="1">
            <a:spLocks noGrp="1"/>
          </p:cNvSpPr>
          <p:nvPr>
            <p:ph type="body" idx="1"/>
          </p:nvPr>
        </p:nvSpPr>
        <p:spPr>
          <a:xfrm>
            <a:off x="457200" y="1083212"/>
            <a:ext cx="8517988" cy="5774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800" b="1" dirty="0"/>
              <a:t>On GIT</a:t>
            </a:r>
            <a:endParaRPr sz="2800"/>
          </a:p>
          <a:p>
            <a:pPr marL="342900" lvl="0" indent="-34290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800" dirty="0"/>
              <a:t>Absorption of water and soluble fat</a:t>
            </a:r>
            <a:endParaRPr sz="2800"/>
          </a:p>
          <a:p>
            <a:pPr marL="342900" lvl="0" indent="-34290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800" dirty="0"/>
              <a:t>Stimulate gastric acid and pepsin secretion</a:t>
            </a:r>
            <a:endParaRPr sz="2800"/>
          </a:p>
          <a:p>
            <a:pPr marL="342900" lvl="0" indent="-34290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800" b="1" dirty="0"/>
              <a:t>On resistance to stress</a:t>
            </a:r>
            <a:endParaRPr sz="2800"/>
          </a:p>
          <a:p>
            <a:pPr marL="342900" lvl="0" indent="-34290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800" dirty="0"/>
              <a:t>Release of amino acids from tissues to liver cells for synthesis of new proteins and substances to with stand stress</a:t>
            </a:r>
            <a:endParaRPr sz="2800"/>
          </a:p>
          <a:p>
            <a:pPr marL="342900" lvl="0" indent="-34290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800" dirty="0"/>
              <a:t>Release of fatty acids for energy production</a:t>
            </a:r>
            <a:endParaRPr sz="2800"/>
          </a:p>
          <a:p>
            <a:pPr marL="342900" lvl="0" indent="-34290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800" dirty="0"/>
              <a:t>Enhance vascular response of catecholamines and fatty acid mobilization of catecholamines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/>
              <a:t>Adrenal Glands</a:t>
            </a:r>
            <a:endParaRPr b="1"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30"/>
              <a:buNone/>
            </a:pPr>
            <a:r>
              <a:rPr lang="en-US" sz="3330"/>
              <a:t>Two adrenal glands-Life saving glands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666"/>
              </a:spcBef>
              <a:spcAft>
                <a:spcPts val="0"/>
              </a:spcAft>
              <a:buClr>
                <a:schemeClr val="dk1"/>
              </a:buClr>
              <a:buSzPts val="3330"/>
              <a:buNone/>
            </a:pPr>
            <a:r>
              <a:rPr lang="en-US" sz="3330" b="1"/>
              <a:t>Situation</a:t>
            </a:r>
            <a:r>
              <a:rPr lang="en-US" sz="3330"/>
              <a:t>-Upper pole of each kidney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666"/>
              </a:spcBef>
              <a:spcAft>
                <a:spcPts val="0"/>
              </a:spcAft>
              <a:buClr>
                <a:schemeClr val="dk1"/>
              </a:buClr>
              <a:buSzPts val="3330"/>
              <a:buNone/>
            </a:pPr>
            <a:r>
              <a:rPr lang="en-US" sz="3330" b="1"/>
              <a:t>Weight</a:t>
            </a:r>
            <a:r>
              <a:rPr lang="en-US" sz="3330"/>
              <a:t>-4-5g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666"/>
              </a:spcBef>
              <a:spcAft>
                <a:spcPts val="0"/>
              </a:spcAft>
              <a:buClr>
                <a:schemeClr val="dk1"/>
              </a:buClr>
              <a:buSzPts val="3330"/>
              <a:buNone/>
            </a:pPr>
            <a:r>
              <a:rPr lang="en-US" sz="3330" b="1"/>
              <a:t>Consists of two parts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666"/>
              </a:spcBef>
              <a:spcAft>
                <a:spcPts val="0"/>
              </a:spcAft>
              <a:buClr>
                <a:schemeClr val="dk1"/>
              </a:buClr>
              <a:buSzPts val="3330"/>
              <a:buChar char="•"/>
            </a:pPr>
            <a:r>
              <a:rPr lang="en-US" sz="3330"/>
              <a:t>Outer cortex—80% of the gland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666"/>
              </a:spcBef>
              <a:spcAft>
                <a:spcPts val="0"/>
              </a:spcAft>
              <a:buClr>
                <a:schemeClr val="dk1"/>
              </a:buClr>
              <a:buSzPts val="3330"/>
              <a:buChar char="•"/>
            </a:pPr>
            <a:r>
              <a:rPr lang="en-US" sz="3330"/>
              <a:t>Inner medulla-20% of the gland</a:t>
            </a:r>
            <a:endParaRPr/>
          </a:p>
          <a:p>
            <a:pPr marL="342900" lvl="0" indent="-342900" algn="l" rtl="0">
              <a:lnSpc>
                <a:spcPct val="130000"/>
              </a:lnSpc>
              <a:spcBef>
                <a:spcPts val="666"/>
              </a:spcBef>
              <a:spcAft>
                <a:spcPts val="0"/>
              </a:spcAft>
              <a:buClr>
                <a:schemeClr val="dk1"/>
              </a:buClr>
              <a:buSzPts val="3330"/>
              <a:buNone/>
            </a:pPr>
            <a:endParaRPr sz="333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053754" cy="878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err="1" smtClean="0"/>
              <a:t>Glucocorticoids:Functions</a:t>
            </a:r>
            <a:endParaRPr/>
          </a:p>
        </p:txBody>
      </p:sp>
      <p:sp>
        <p:nvSpPr>
          <p:cNvPr id="202" name="Google Shape;202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1" dirty="0"/>
              <a:t>Anti allergic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Prevents antigen antibody formation and thus release of histamine from mast cells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Relieve the symptoms of asthma, hypersensitivity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3e3869bdc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24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 smtClean="0"/>
              <a:t>Regulation of secretion</a:t>
            </a:r>
            <a:endParaRPr b="1"/>
          </a:p>
        </p:txBody>
      </p:sp>
      <p:sp>
        <p:nvSpPr>
          <p:cNvPr id="208" name="Google Shape;208;g83e3869bdc_0_0"/>
          <p:cNvSpPr txBox="1">
            <a:spLocks noGrp="1"/>
          </p:cNvSpPr>
          <p:nvPr>
            <p:ph type="body" idx="1"/>
          </p:nvPr>
        </p:nvSpPr>
        <p:spPr>
          <a:xfrm>
            <a:off x="457200" y="1197900"/>
            <a:ext cx="8321040" cy="5005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6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https://www.sciencedirect.com/science/article/pii/S0925443911000329</a:t>
            </a:r>
            <a:endParaRPr sz="60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9" name="Google Shape;209;g83e3869bdc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30659" y="1165951"/>
            <a:ext cx="4657092" cy="4770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563" b="1" dirty="0" err="1"/>
              <a:t>Hypersecretion</a:t>
            </a:r>
            <a:r>
              <a:rPr lang="en-US" sz="3563" b="1" dirty="0"/>
              <a:t> of </a:t>
            </a:r>
            <a:r>
              <a:rPr lang="en-US" sz="3563" b="1" dirty="0" err="1"/>
              <a:t>glucocorticoids</a:t>
            </a:r>
            <a:r>
              <a:rPr lang="en-US" sz="3563" b="1" dirty="0"/>
              <a:t>-Cushing’s syndrome</a:t>
            </a:r>
            <a:endParaRPr sz="3563" b="1"/>
          </a:p>
        </p:txBody>
      </p:sp>
      <p:sp>
        <p:nvSpPr>
          <p:cNvPr id="215" name="Google Shape;215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1" dirty="0"/>
              <a:t>Causes</a:t>
            </a:r>
            <a:endParaRPr/>
          </a:p>
          <a:p>
            <a:pPr marL="342900" lvl="0" indent="-342900" algn="l" rtl="0">
              <a:lnSpc>
                <a:spcPct val="2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Prolonged administration of </a:t>
            </a:r>
            <a:r>
              <a:rPr lang="en-US" dirty="0" err="1"/>
              <a:t>glucocoticoids</a:t>
            </a:r>
            <a:endParaRPr/>
          </a:p>
          <a:p>
            <a:pPr marL="342900" lvl="0" indent="-342900" algn="l" rtl="0">
              <a:lnSpc>
                <a:spcPct val="2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Tumor of adrenal cortex</a:t>
            </a:r>
            <a:endParaRPr/>
          </a:p>
          <a:p>
            <a:pPr marL="342900" lvl="0" indent="-342900" algn="l" rtl="0">
              <a:lnSpc>
                <a:spcPct val="2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Tumor of pituitary gland</a:t>
            </a:r>
            <a:endParaRPr/>
          </a:p>
          <a:p>
            <a:pPr marL="342900" lvl="0" indent="-342900" algn="l" rtl="0">
              <a:lnSpc>
                <a:spcPct val="2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Increased CRH secretion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38160" cy="850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Cushing’s </a:t>
            </a:r>
            <a:r>
              <a:rPr lang="en-US" b="1" dirty="0" smtClean="0"/>
              <a:t> </a:t>
            </a:r>
            <a:r>
              <a:rPr lang="en-US" b="1" dirty="0" smtClean="0"/>
              <a:t>syndrome</a:t>
            </a:r>
            <a:endParaRPr b="1"/>
          </a:p>
        </p:txBody>
      </p:sp>
      <p:pic>
        <p:nvPicPr>
          <p:cNvPr id="221" name="Google Shape;221;p22" descr="37338tn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667000" y="1066800"/>
            <a:ext cx="3276600" cy="496059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22"/>
          <p:cNvSpPr/>
          <p:nvPr/>
        </p:nvSpPr>
        <p:spPr>
          <a:xfrm>
            <a:off x="2286000" y="6400801"/>
            <a:ext cx="45720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https://emedicine.medscape.com/article/2233083-overview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Cushing’s syndrome</a:t>
            </a:r>
            <a:endParaRPr b="1"/>
          </a:p>
        </p:txBody>
      </p:sp>
      <p:sp>
        <p:nvSpPr>
          <p:cNvPr id="228" name="Google Shape;228;p23"/>
          <p:cNvSpPr txBox="1">
            <a:spLocks noGrp="1"/>
          </p:cNvSpPr>
          <p:nvPr>
            <p:ph type="body" idx="1"/>
          </p:nvPr>
        </p:nvSpPr>
        <p:spPr>
          <a:xfrm>
            <a:off x="457199" y="1308295"/>
            <a:ext cx="8306973" cy="52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800" dirty="0"/>
              <a:t>Most common presenting symptom-Loss of muscle tone </a:t>
            </a:r>
            <a:endParaRPr sz="2800"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800" dirty="0"/>
              <a:t>Adrenal diabetes mellitus-Hyperglycemia</a:t>
            </a:r>
            <a:endParaRPr sz="2800"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800" dirty="0"/>
              <a:t>Protein depletion-Muscle wasting, Thinning of skin</a:t>
            </a:r>
            <a:endParaRPr sz="2800"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800" dirty="0"/>
              <a:t>Redistribution of fat</a:t>
            </a:r>
            <a:endParaRPr sz="2800"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800" dirty="0"/>
              <a:t>Thinning of extremities</a:t>
            </a:r>
            <a:endParaRPr sz="2800"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2800" dirty="0"/>
              <a:t>     Moon face</a:t>
            </a:r>
            <a:endParaRPr sz="2800"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2800" dirty="0"/>
              <a:t>     Buffalo hump</a:t>
            </a:r>
            <a:endParaRPr sz="2800"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2800" dirty="0"/>
              <a:t>     Pot belly</a:t>
            </a:r>
            <a:endParaRPr sz="2800"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2800" dirty="0"/>
              <a:t>     Deposition of fat in abdomen, deficiency of collagen fibers and thinning of skin  leads to purplish </a:t>
            </a:r>
            <a:r>
              <a:rPr lang="en-US" sz="2800" dirty="0" err="1"/>
              <a:t>striae</a:t>
            </a:r>
            <a:endParaRPr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36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Cushing’s syndrome</a:t>
            </a:r>
            <a:endParaRPr b="1"/>
          </a:p>
        </p:txBody>
      </p:sp>
      <p:sp>
        <p:nvSpPr>
          <p:cNvPr id="234" name="Google Shape;234;p24"/>
          <p:cNvSpPr txBox="1">
            <a:spLocks noGrp="1"/>
          </p:cNvSpPr>
          <p:nvPr>
            <p:ph type="body" idx="1"/>
          </p:nvPr>
        </p:nvSpPr>
        <p:spPr>
          <a:xfrm>
            <a:off x="457200" y="1308296"/>
            <a:ext cx="8229600" cy="4817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Cholesterol and lipid content in blood increases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K depletion-</a:t>
            </a:r>
            <a:r>
              <a:rPr lang="en-US" dirty="0" err="1"/>
              <a:t>Hypokalemia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Oedema and Hypertension due to sodium and water retention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Weakening of </a:t>
            </a:r>
            <a:r>
              <a:rPr lang="en-US" dirty="0" smtClean="0"/>
              <a:t>muscles ,Osteoporosis</a:t>
            </a:r>
            <a:r>
              <a:rPr lang="en-US" dirty="0"/>
              <a:t/>
            </a:r>
            <a:br>
              <a:rPr lang="en-US" dirty="0"/>
            </a:b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92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Cushing’s syndrome</a:t>
            </a:r>
            <a:endParaRPr b="1"/>
          </a:p>
        </p:txBody>
      </p:sp>
      <p:sp>
        <p:nvSpPr>
          <p:cNvPr id="240" name="Google Shape;240;p25"/>
          <p:cNvSpPr txBox="1">
            <a:spLocks noGrp="1"/>
          </p:cNvSpPr>
          <p:nvPr>
            <p:ph type="body" idx="1"/>
          </p:nvPr>
        </p:nvSpPr>
        <p:spPr>
          <a:xfrm>
            <a:off x="457200" y="1406770"/>
            <a:ext cx="8229600" cy="4719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800" dirty="0" err="1"/>
              <a:t>Immunosuppression</a:t>
            </a:r>
            <a:endParaRPr sz="2800"/>
          </a:p>
          <a:p>
            <a:pPr marL="342900" lvl="0" indent="-3429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800" dirty="0"/>
              <a:t>Poor wound healing</a:t>
            </a:r>
            <a:endParaRPr sz="2800"/>
          </a:p>
          <a:p>
            <a:pPr marL="342900" lvl="0" indent="-3429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800" dirty="0"/>
              <a:t>Skin pigmentation in ACTH dependant type which has </a:t>
            </a:r>
            <a:r>
              <a:rPr lang="en-US" sz="2800" dirty="0" err="1"/>
              <a:t>melanocyte</a:t>
            </a:r>
            <a:r>
              <a:rPr lang="en-US" sz="2800" dirty="0"/>
              <a:t> stimulating effect</a:t>
            </a:r>
            <a:endParaRPr sz="2800"/>
          </a:p>
          <a:p>
            <a:pPr marL="342900" lvl="0" indent="-3429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800" dirty="0" err="1"/>
              <a:t>Hirsutism</a:t>
            </a:r>
            <a:endParaRPr sz="2800"/>
          </a:p>
          <a:p>
            <a:pPr marL="342900" lvl="0" indent="-3429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800" dirty="0" err="1"/>
              <a:t>Acanthosis</a:t>
            </a:r>
            <a:endParaRPr sz="2800"/>
          </a:p>
          <a:p>
            <a:pPr marL="342900" lvl="0" indent="-3429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83f3183fca_2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66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 err="1"/>
              <a:t>Mineralocorticoids</a:t>
            </a:r>
            <a:endParaRPr b="1"/>
          </a:p>
        </p:txBody>
      </p:sp>
      <p:sp>
        <p:nvSpPr>
          <p:cNvPr id="246" name="Google Shape;246;g83f3183fca_2_0"/>
          <p:cNvSpPr txBox="1">
            <a:spLocks noGrp="1"/>
          </p:cNvSpPr>
          <p:nvPr>
            <p:ph type="body" idx="1"/>
          </p:nvPr>
        </p:nvSpPr>
        <p:spPr>
          <a:xfrm>
            <a:off x="457200" y="1336431"/>
            <a:ext cx="8229600" cy="4789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lnSpc>
                <a:spcPct val="150000"/>
              </a:lnSpc>
              <a:buClr>
                <a:srgbClr val="FF0000"/>
              </a:buClr>
              <a:buSzPts val="3600"/>
            </a:pPr>
            <a:r>
              <a:rPr lang="en-US" sz="3600" b="1" dirty="0">
                <a:solidFill>
                  <a:schemeClr val="tx1"/>
                </a:solidFill>
              </a:rPr>
              <a:t>Aldosterone-</a:t>
            </a:r>
            <a:r>
              <a:rPr lang="en-US" sz="3600" b="1" dirty="0">
                <a:solidFill>
                  <a:schemeClr val="dk1"/>
                </a:solidFill>
              </a:rPr>
              <a:t>95% of </a:t>
            </a:r>
            <a:r>
              <a:rPr lang="en-US" sz="3600" b="1" dirty="0" err="1">
                <a:solidFill>
                  <a:schemeClr val="dk1"/>
                </a:solidFill>
              </a:rPr>
              <a:t>mineralocorticoid</a:t>
            </a:r>
            <a:r>
              <a:rPr lang="en-US" sz="3600" b="1" dirty="0">
                <a:solidFill>
                  <a:schemeClr val="dk1"/>
                </a:solidFill>
              </a:rPr>
              <a:t> action</a:t>
            </a:r>
            <a:endParaRPr sz="3600" b="1">
              <a:solidFill>
                <a:schemeClr val="dk1"/>
              </a:solidFill>
            </a:endParaRPr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b="1" dirty="0"/>
              <a:t>11-deoxycorticosterone</a:t>
            </a:r>
            <a:endParaRPr sz="3600" b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83f3183fca_2_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/>
              <a:t>Aldosterone-Functions</a:t>
            </a:r>
            <a:endParaRPr b="1"/>
          </a:p>
        </p:txBody>
      </p:sp>
      <p:sp>
        <p:nvSpPr>
          <p:cNvPr id="252" name="Google Shape;252;g83f3183fca_2_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500" b="1" dirty="0"/>
              <a:t>Life saving hormone</a:t>
            </a:r>
            <a:endParaRPr sz="3500" b="1"/>
          </a:p>
          <a:p>
            <a:pPr marL="457200" lvl="0" indent="-45085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3500"/>
              <a:buChar char="•"/>
            </a:pPr>
            <a:r>
              <a:rPr lang="en-US" sz="3500" b="1" dirty="0" err="1"/>
              <a:t>Reabsorption</a:t>
            </a:r>
            <a:r>
              <a:rPr lang="en-US" sz="3500" b="1" dirty="0"/>
              <a:t> of Na </a:t>
            </a:r>
            <a:r>
              <a:rPr lang="en-US" sz="3500" dirty="0"/>
              <a:t>from renal tubules</a:t>
            </a:r>
            <a:endParaRPr sz="3500"/>
          </a:p>
          <a:p>
            <a:pPr marL="457200" lvl="0" indent="-450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en-US" sz="3500" b="1" dirty="0"/>
              <a:t>Excretion of potassium </a:t>
            </a:r>
            <a:r>
              <a:rPr lang="en-US" sz="3500" dirty="0"/>
              <a:t>through renal </a:t>
            </a:r>
            <a:r>
              <a:rPr lang="en-US" sz="3500" b="1" dirty="0"/>
              <a:t>tubules</a:t>
            </a:r>
            <a:endParaRPr sz="3500" b="1"/>
          </a:p>
          <a:p>
            <a:pPr marL="457200" lvl="0" indent="-450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en-US" sz="3500" b="1" dirty="0"/>
              <a:t>Secretion of hydrogen </a:t>
            </a:r>
            <a:r>
              <a:rPr lang="en-US" sz="3500" dirty="0"/>
              <a:t>into renal tubules</a:t>
            </a:r>
            <a:endParaRPr sz="3500"/>
          </a:p>
          <a:p>
            <a:pPr marL="457200" lvl="0" indent="-450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en-US" sz="3500" b="1" dirty="0" err="1" smtClean="0"/>
              <a:t>Hypersecretion</a:t>
            </a:r>
            <a:r>
              <a:rPr lang="en-US" sz="3500" dirty="0" err="1" smtClean="0"/>
              <a:t>:hypotension,hyperkalemia</a:t>
            </a:r>
            <a:endParaRPr lang="en-US" sz="3500" dirty="0"/>
          </a:p>
          <a:p>
            <a:pPr marL="457200" lvl="0" indent="-450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en-US" sz="3500" dirty="0" smtClean="0"/>
              <a:t>     </a:t>
            </a:r>
            <a:r>
              <a:rPr lang="en-US" sz="3500" dirty="0" err="1" smtClean="0"/>
              <a:t>collapse,death</a:t>
            </a:r>
            <a:endParaRPr sz="35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83f3183fca_2_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/>
              <a:t>Aldosterone-Functions</a:t>
            </a:r>
            <a:endParaRPr/>
          </a:p>
        </p:txBody>
      </p:sp>
      <p:sp>
        <p:nvSpPr>
          <p:cNvPr id="258" name="Google Shape;258;g83f3183fca_2_19"/>
          <p:cNvSpPr txBox="1">
            <a:spLocks noGrp="1"/>
          </p:cNvSpPr>
          <p:nvPr>
            <p:ph type="body" idx="1"/>
          </p:nvPr>
        </p:nvSpPr>
        <p:spPr>
          <a:xfrm>
            <a:off x="457200" y="1420837"/>
            <a:ext cx="8229600" cy="5087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SzPts val="4800"/>
              <a:buChar char="•"/>
            </a:pPr>
            <a:r>
              <a:rPr lang="en-US" sz="3600" dirty="0" err="1"/>
              <a:t>Reabsorption</a:t>
            </a:r>
            <a:r>
              <a:rPr lang="en-US" sz="3600" dirty="0"/>
              <a:t> of Na from DCT and CD</a:t>
            </a:r>
            <a:endParaRPr sz="3600"/>
          </a:p>
          <a:p>
            <a:pPr marL="457200" lvl="0" indent="-457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4800"/>
              <a:buChar char="•"/>
            </a:pPr>
            <a:r>
              <a:rPr lang="en-US" sz="3600" dirty="0"/>
              <a:t>Increase in ECF volume</a:t>
            </a:r>
            <a:endParaRPr sz="3600"/>
          </a:p>
          <a:p>
            <a:pPr marL="457200" lvl="0" indent="-457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4800"/>
              <a:buChar char="•"/>
            </a:pPr>
            <a:r>
              <a:rPr lang="en-US" sz="3600" dirty="0"/>
              <a:t>Increase in BP</a:t>
            </a:r>
            <a:endParaRPr sz="3600"/>
          </a:p>
          <a:p>
            <a:pPr marL="457200" lvl="0" indent="-457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4800"/>
              <a:buChar char="•"/>
            </a:pPr>
            <a:r>
              <a:rPr lang="en-US" sz="3600" dirty="0"/>
              <a:t>No oedema due to </a:t>
            </a:r>
            <a:r>
              <a:rPr lang="en-US" sz="3600" dirty="0" err="1"/>
              <a:t>alsosterone</a:t>
            </a:r>
            <a:r>
              <a:rPr lang="en-US" sz="3600" dirty="0"/>
              <a:t> escape</a:t>
            </a:r>
            <a:endParaRPr sz="3600"/>
          </a:p>
          <a:p>
            <a:pPr marL="0" lvl="0" indent="0" algn="l" rtl="0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4800"/>
          </a:p>
          <a:p>
            <a:pPr marL="457200" lvl="0" indent="0" algn="l" rtl="0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97" name="Google Shape;97;p3" descr="adrenalglanddiagram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79756" y="58134"/>
            <a:ext cx="8335644" cy="6571266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3"/>
          <p:cNvSpPr/>
          <p:nvPr/>
        </p:nvSpPr>
        <p:spPr>
          <a:xfrm>
            <a:off x="2895600" y="6252864"/>
            <a:ext cx="46482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https://www.hopkinsmedicine.org/health/conditions-and-diseases/adrenal-glands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83f3183fca_2_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08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Aldosterone escape</a:t>
            </a:r>
            <a:endParaRPr b="1"/>
          </a:p>
        </p:txBody>
      </p:sp>
      <p:sp>
        <p:nvSpPr>
          <p:cNvPr id="264" name="Google Shape;264;g83f3183fca_2_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pic>
        <p:nvPicPr>
          <p:cNvPr id="265" name="Google Shape;265;g83f3183fca_2_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11679" y="1294228"/>
            <a:ext cx="4515729" cy="5008098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g83f3183fca_2_10"/>
          <p:cNvSpPr txBox="1"/>
          <p:nvPr/>
        </p:nvSpPr>
        <p:spPr>
          <a:xfrm>
            <a:off x="886265" y="6549900"/>
            <a:ext cx="7104300" cy="3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8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https://www.jaypeedigital.com/book/9789385999468/chapter/ch54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83f3183fca_2_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6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Aldosterone-Functions</a:t>
            </a:r>
            <a:endParaRPr/>
          </a:p>
        </p:txBody>
      </p:sp>
      <p:sp>
        <p:nvSpPr>
          <p:cNvPr id="272" name="Google Shape;272;g83f3183fca_2_24"/>
          <p:cNvSpPr txBox="1">
            <a:spLocks noGrp="1"/>
          </p:cNvSpPr>
          <p:nvPr>
            <p:ph type="body" idx="1"/>
          </p:nvPr>
        </p:nvSpPr>
        <p:spPr>
          <a:xfrm>
            <a:off x="457200" y="1308295"/>
            <a:ext cx="8331000" cy="5232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Increases potassium excretion</a:t>
            </a:r>
            <a:endParaRPr sz="3600"/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Tubular secretion of hydrogen ions-Acid base balance</a:t>
            </a:r>
            <a:endParaRPr sz="3600"/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Reabsorption of Na from sweat and salivary glands</a:t>
            </a:r>
            <a:endParaRPr sz="3600"/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Reabsorption of Na from intestine</a:t>
            </a:r>
            <a:endParaRPr sz="3600"/>
          </a:p>
          <a:p>
            <a:pPr marL="0" lvl="0" indent="0" algn="l" rtl="0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36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50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 smtClean="0"/>
              <a:t>Aldosterone-Functions</a:t>
            </a:r>
            <a:endParaRPr/>
          </a:p>
        </p:txBody>
      </p:sp>
      <p:sp>
        <p:nvSpPr>
          <p:cNvPr id="278" name="Google Shape;278;p38"/>
          <p:cNvSpPr txBox="1">
            <a:spLocks noGrp="1"/>
          </p:cNvSpPr>
          <p:nvPr>
            <p:ph type="body" idx="1"/>
          </p:nvPr>
        </p:nvSpPr>
        <p:spPr>
          <a:xfrm>
            <a:off x="457200" y="1336432"/>
            <a:ext cx="8229600" cy="4789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18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Aldosterone excess-</a:t>
            </a:r>
            <a:r>
              <a:rPr lang="en-US" dirty="0" err="1"/>
              <a:t>Hypokalemia</a:t>
            </a:r>
            <a:r>
              <a:rPr lang="en-US" dirty="0"/>
              <a:t>-Muscle weakness</a:t>
            </a:r>
            <a:endParaRPr/>
          </a:p>
          <a:p>
            <a:pPr marL="457200" lvl="0" indent="-342900" algn="l" rtl="0">
              <a:lnSpc>
                <a:spcPct val="18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Aldosterone deficiency-</a:t>
            </a:r>
            <a:r>
              <a:rPr lang="en-US" dirty="0" err="1"/>
              <a:t>Hyperkalemia</a:t>
            </a:r>
            <a:r>
              <a:rPr lang="en-US" dirty="0"/>
              <a:t>-Cardiac toxicity-</a:t>
            </a:r>
            <a:r>
              <a:rPr lang="en-US" dirty="0" err="1"/>
              <a:t>Arrythmia</a:t>
            </a:r>
            <a:endParaRPr/>
          </a:p>
          <a:p>
            <a:pPr marL="457200" lvl="0" indent="-342900" algn="l" rtl="0">
              <a:lnSpc>
                <a:spcPct val="18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Increased H ion excretion-metabolic alkalosis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07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dirty="0" smtClean="0"/>
              <a:t>Aldosterone-Mechanism </a:t>
            </a:r>
            <a:r>
              <a:rPr lang="en-US" dirty="0"/>
              <a:t>of Action</a:t>
            </a:r>
            <a:endParaRPr/>
          </a:p>
        </p:txBody>
      </p:sp>
      <p:sp>
        <p:nvSpPr>
          <p:cNvPr id="284" name="Google Shape;284;p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451300" cy="49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Same as steroid hormones-DNA dependent mRNA synthesis-Aldosterone induced protein synthesis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/>
              <a:t>Receptors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Type 1 receptors in distal nephron, salivary glands, gut mucosa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Type II receptors have affinity for glucocorticoids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752ca67fe0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g752ca67fe0_0_0"/>
          <p:cNvSpPr txBox="1">
            <a:spLocks noGrp="1"/>
          </p:cNvSpPr>
          <p:nvPr>
            <p:ph type="body" idx="1"/>
          </p:nvPr>
        </p:nvSpPr>
        <p:spPr>
          <a:xfrm>
            <a:off x="323557" y="1600199"/>
            <a:ext cx="8496886" cy="49412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 dirty="0"/>
              <a:t>h</a:t>
            </a: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 dirty="0"/>
              <a:t>t</a:t>
            </a:r>
            <a:endParaRPr sz="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lang="en-US" sz="600" dirty="0" smtClean="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lang="en-US" sz="600" dirty="0" smtClean="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lang="en-US" sz="600" dirty="0" smtClean="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 dirty="0" smtClean="0"/>
              <a:t>          tps</a:t>
            </a:r>
            <a:r>
              <a:rPr lang="en-US" sz="600" dirty="0"/>
              <a:t>://www.slideshare.net/ArmanMalik24/aldosteron</a:t>
            </a:r>
            <a:endParaRPr/>
          </a:p>
        </p:txBody>
      </p:sp>
      <p:pic>
        <p:nvPicPr>
          <p:cNvPr id="291" name="Google Shape;291;g752ca67fe0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83f3183fca_2_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600" b="1" dirty="0" smtClean="0"/>
              <a:t>Aldosterone-Regulation </a:t>
            </a:r>
            <a:r>
              <a:rPr lang="en-US" sz="3600" b="1" dirty="0"/>
              <a:t>of secretion</a:t>
            </a:r>
            <a:endParaRPr sz="3600" b="1"/>
          </a:p>
        </p:txBody>
      </p:sp>
      <p:sp>
        <p:nvSpPr>
          <p:cNvPr id="297" name="Google Shape;297;g83f3183fca_2_29"/>
          <p:cNvSpPr txBox="1">
            <a:spLocks noGrp="1"/>
          </p:cNvSpPr>
          <p:nvPr>
            <p:ph type="body" idx="1"/>
          </p:nvPr>
        </p:nvSpPr>
        <p:spPr>
          <a:xfrm>
            <a:off x="457200" y="1392702"/>
            <a:ext cx="8229600" cy="4733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19100" algn="l" rtl="0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lang="en-US" sz="3000" dirty="0"/>
              <a:t>Increase in K concentration in ECF</a:t>
            </a:r>
            <a:endParaRPr sz="3000"/>
          </a:p>
          <a:p>
            <a:pPr marL="457200" lvl="0" indent="-4191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dirty="0"/>
              <a:t>Decrease in Na--Renin angiotensin mechanism</a:t>
            </a:r>
            <a:endParaRPr sz="3000"/>
          </a:p>
          <a:p>
            <a:pPr marL="457200" lvl="0" indent="-4191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dirty="0"/>
              <a:t>Decrease in ECF</a:t>
            </a:r>
            <a:endParaRPr sz="3000"/>
          </a:p>
          <a:p>
            <a:pPr marL="457200" lvl="0" indent="-4191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dirty="0"/>
              <a:t>Circadian Rhythm</a:t>
            </a:r>
            <a:endParaRPr sz="3000"/>
          </a:p>
          <a:p>
            <a:pPr marL="457200" lvl="0" indent="-4191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dirty="0"/>
              <a:t>ACTH-minor role in normal conditions</a:t>
            </a:r>
            <a:endParaRPr sz="3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83f3183fca_2_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21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 err="1"/>
              <a:t>Hyperaldosteronism</a:t>
            </a:r>
            <a:endParaRPr b="1"/>
          </a:p>
        </p:txBody>
      </p:sp>
      <p:sp>
        <p:nvSpPr>
          <p:cNvPr id="303" name="Google Shape;303;g83f3183fca_2_34"/>
          <p:cNvSpPr txBox="1">
            <a:spLocks noGrp="1"/>
          </p:cNvSpPr>
          <p:nvPr>
            <p:ph type="body" idx="1"/>
          </p:nvPr>
        </p:nvSpPr>
        <p:spPr>
          <a:xfrm>
            <a:off x="457200" y="1364566"/>
            <a:ext cx="8229600" cy="47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Primary </a:t>
            </a:r>
            <a:r>
              <a:rPr lang="en-US" b="1" dirty="0" err="1"/>
              <a:t>hyperaldosteronism</a:t>
            </a:r>
            <a:r>
              <a:rPr lang="en-US" b="1" dirty="0"/>
              <a:t> or Conn’s syndrome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Cause-Adenoma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Features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Hypokalemia</a:t>
            </a:r>
            <a:r>
              <a:rPr lang="en-US" dirty="0"/>
              <a:t>- failure in concentration capacity of urine-renal damage-</a:t>
            </a:r>
            <a:r>
              <a:rPr lang="en-US" dirty="0" err="1"/>
              <a:t>Hypokalemic</a:t>
            </a:r>
            <a:r>
              <a:rPr lang="en-US" dirty="0"/>
              <a:t> nephropathy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Hypernatremia</a:t>
            </a:r>
            <a:r>
              <a:rPr lang="en-US" dirty="0"/>
              <a:t>-No oedema or severe hypertension due to escape effect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36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 err="1" smtClean="0"/>
              <a:t>Hyperaldosteronism</a:t>
            </a:r>
            <a:endParaRPr/>
          </a:p>
        </p:txBody>
      </p:sp>
      <p:sp>
        <p:nvSpPr>
          <p:cNvPr id="309" name="Google Shape;309;p40"/>
          <p:cNvSpPr txBox="1">
            <a:spLocks noGrp="1"/>
          </p:cNvSpPr>
          <p:nvPr>
            <p:ph type="body" idx="1"/>
          </p:nvPr>
        </p:nvSpPr>
        <p:spPr>
          <a:xfrm>
            <a:off x="457200" y="1308295"/>
            <a:ext cx="8368200" cy="5300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7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Due to </a:t>
            </a:r>
            <a:r>
              <a:rPr lang="en-US" b="1" dirty="0" err="1"/>
              <a:t>Hypokalemia</a:t>
            </a:r>
            <a:endParaRPr b="1"/>
          </a:p>
          <a:p>
            <a:pPr marL="0" lvl="0" indent="-114300" algn="l" rtl="0">
              <a:lnSpc>
                <a:spcPct val="17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Muscular weakness</a:t>
            </a:r>
            <a:endParaRPr/>
          </a:p>
          <a:p>
            <a:pPr marL="0" lvl="0" indent="-114300" algn="l" rtl="0">
              <a:lnSpc>
                <a:spcPct val="17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Metabolic alkalosis-as more H ions are secreted and  increased HCO3 </a:t>
            </a:r>
            <a:r>
              <a:rPr lang="en-US" dirty="0" err="1"/>
              <a:t>reabsorption</a:t>
            </a:r>
            <a:endParaRPr/>
          </a:p>
          <a:p>
            <a:pPr marL="0" lvl="0" indent="-114300" algn="l" rtl="0">
              <a:lnSpc>
                <a:spcPct val="17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Lowers Ca ions-latent tetany</a:t>
            </a:r>
            <a:endParaRPr/>
          </a:p>
          <a:p>
            <a:pPr marL="0" lvl="0" indent="-114300" algn="l" rtl="0">
              <a:lnSpc>
                <a:spcPct val="17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Glucose tolerance decreases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83f3183fca_2_3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005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Addison’s </a:t>
            </a:r>
            <a:r>
              <a:rPr lang="en-US" sz="3200" b="1" dirty="0"/>
              <a:t>disease-Primary Adreno </a:t>
            </a:r>
            <a:r>
              <a:rPr lang="en-US" sz="3200" b="1" dirty="0" smtClean="0"/>
              <a:t>cortical insufficienc</a:t>
            </a:r>
            <a:r>
              <a:rPr lang="en-US" sz="3200" dirty="0" smtClean="0"/>
              <a:t>y</a:t>
            </a:r>
            <a:r>
              <a:rPr lang="en-US" sz="2800" dirty="0"/>
              <a:t/>
            </a:r>
            <a:br>
              <a:rPr lang="en-US" sz="2800" dirty="0"/>
            </a:br>
            <a:endParaRPr sz="2800"/>
          </a:p>
        </p:txBody>
      </p:sp>
      <p:sp>
        <p:nvSpPr>
          <p:cNvPr id="315" name="Google Shape;315;g83f3183fca_2_39"/>
          <p:cNvSpPr txBox="1">
            <a:spLocks noGrp="1"/>
          </p:cNvSpPr>
          <p:nvPr>
            <p:ph type="body" idx="1"/>
          </p:nvPr>
        </p:nvSpPr>
        <p:spPr>
          <a:xfrm>
            <a:off x="513471" y="1420835"/>
            <a:ext cx="8377312" cy="5022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Cause:</a:t>
            </a:r>
            <a:endParaRPr/>
          </a:p>
          <a:p>
            <a:pPr marL="0" lvl="0" indent="-1143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Autoimmune disease</a:t>
            </a:r>
            <a:endParaRPr/>
          </a:p>
          <a:p>
            <a:pPr marL="0" lvl="0" indent="-1143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Infections</a:t>
            </a:r>
            <a:endParaRPr/>
          </a:p>
          <a:p>
            <a:pPr marL="0" lvl="0" indent="-1143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Cancer of adrenal gland</a:t>
            </a:r>
            <a:endParaRPr/>
          </a:p>
          <a:p>
            <a:pPr marL="0" lvl="0" indent="-1143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Congenital unresponsiveness to ACTH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Features</a:t>
            </a:r>
            <a:r>
              <a:rPr lang="en-US" dirty="0"/>
              <a:t>: Due to corticosteroids and </a:t>
            </a:r>
            <a:r>
              <a:rPr lang="en-US" dirty="0" smtClean="0"/>
              <a:t>aldosterone deficiency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752ca67fe0_0_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9298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Addisonian crisis</a:t>
            </a:r>
            <a:endParaRPr b="1"/>
          </a:p>
        </p:txBody>
      </p:sp>
      <p:sp>
        <p:nvSpPr>
          <p:cNvPr id="321" name="Google Shape;321;g752ca67fe0_0_7"/>
          <p:cNvSpPr txBox="1">
            <a:spLocks noGrp="1"/>
          </p:cNvSpPr>
          <p:nvPr>
            <p:ph type="body" idx="1"/>
          </p:nvPr>
        </p:nvSpPr>
        <p:spPr>
          <a:xfrm>
            <a:off x="457199" y="1336431"/>
            <a:ext cx="8349175" cy="519097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600" dirty="0"/>
              <a:t>Acute form of adrenal cortex insufficiency occurs after</a:t>
            </a:r>
            <a:endParaRPr sz="360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3600" dirty="0" err="1"/>
              <a:t>Adrenalectomy</a:t>
            </a:r>
            <a:endParaRPr sz="36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3600" dirty="0"/>
              <a:t>Abrupt withdrawal of therapeutically administered </a:t>
            </a:r>
            <a:r>
              <a:rPr lang="en-US" sz="3600" dirty="0" err="1"/>
              <a:t>glucocorticoids</a:t>
            </a:r>
            <a:endParaRPr sz="36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3600" dirty="0"/>
              <a:t>Reduced basal secretion of cortisol  when exposed to sudden stress or infection</a:t>
            </a:r>
            <a:endParaRPr sz="36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600" dirty="0" smtClean="0"/>
              <a:t> This leads to circulatory </a:t>
            </a:r>
            <a:r>
              <a:rPr lang="en-US" sz="3600" dirty="0"/>
              <a:t>collapse </a:t>
            </a:r>
            <a:r>
              <a:rPr lang="en-US" sz="3600" dirty="0" smtClean="0"/>
              <a:t>and </a:t>
            </a:r>
            <a:r>
              <a:rPr lang="en-US" sz="3600" dirty="0"/>
              <a:t>death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/>
              <a:t>Adrenal cortex-Histology</a:t>
            </a:r>
            <a:endParaRPr b="1"/>
          </a:p>
        </p:txBody>
      </p:sp>
      <p:sp>
        <p:nvSpPr>
          <p:cNvPr id="104" name="Google Shape;104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Zona glomerulosa-15%,outer zone</a:t>
            </a:r>
            <a:endParaRPr/>
          </a:p>
          <a:p>
            <a:pPr marL="342900" lvl="0" indent="-342900" algn="l" rtl="0">
              <a:lnSpc>
                <a:spcPct val="1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Zona Fasciculata-50% of total mass, widest zone</a:t>
            </a:r>
            <a:endParaRPr/>
          </a:p>
          <a:p>
            <a:pPr marL="342900" lvl="0" indent="-342900" algn="l" rtl="0">
              <a:lnSpc>
                <a:spcPct val="1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Zona  Reticularis-innermost layer,7</a:t>
            </a:r>
            <a:r>
              <a:rPr lang="en-US"/>
              <a:t>%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52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b="1" dirty="0"/>
              <a:t>Adrenal Medulla</a:t>
            </a:r>
            <a:endParaRPr b="1"/>
          </a:p>
        </p:txBody>
      </p:sp>
      <p:sp>
        <p:nvSpPr>
          <p:cNvPr id="327" name="Google Shape;327;p41"/>
          <p:cNvSpPr txBox="1">
            <a:spLocks noGrp="1"/>
          </p:cNvSpPr>
          <p:nvPr>
            <p:ph type="body" idx="1"/>
          </p:nvPr>
        </p:nvSpPr>
        <p:spPr>
          <a:xfrm>
            <a:off x="457200" y="1308296"/>
            <a:ext cx="8229600" cy="4817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600" b="1" dirty="0"/>
              <a:t>Derived from neural crest</a:t>
            </a:r>
            <a:endParaRPr sz="3600"/>
          </a:p>
          <a:p>
            <a:pPr marL="4572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3600" b="1" dirty="0"/>
              <a:t>Sympathetic ganglion</a:t>
            </a:r>
            <a:r>
              <a:rPr lang="en-US" sz="3600" dirty="0"/>
              <a:t> in which post ganglion cells lost axon and specialized to release their products to blood</a:t>
            </a:r>
            <a:endParaRPr sz="3600"/>
          </a:p>
          <a:p>
            <a:pPr marL="4572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3600" dirty="0" err="1"/>
              <a:t>Sympathomedullary</a:t>
            </a:r>
            <a:r>
              <a:rPr lang="en-US" sz="3600" dirty="0"/>
              <a:t> system-stimuli that activate adrenal medulla also activates sympathetic nervous system</a:t>
            </a:r>
            <a:endParaRPr sz="3600"/>
          </a:p>
          <a:p>
            <a:pPr marL="4572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3600" dirty="0"/>
              <a:t>Adrenal hormone </a:t>
            </a:r>
            <a:r>
              <a:rPr lang="en-US" sz="3600" b="1" dirty="0"/>
              <a:t>activity ten times</a:t>
            </a:r>
            <a:r>
              <a:rPr lang="en-US" sz="3600" dirty="0"/>
              <a:t> more than sympathetic stimulation</a:t>
            </a:r>
            <a:endParaRPr sz="36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752ca67fe0_1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g752ca67fe0_1_0"/>
          <p:cNvSpPr txBox="1">
            <a:spLocks noGrp="1"/>
          </p:cNvSpPr>
          <p:nvPr>
            <p:ph type="body" idx="1"/>
          </p:nvPr>
        </p:nvSpPr>
        <p:spPr>
          <a:xfrm>
            <a:off x="407963" y="1600200"/>
            <a:ext cx="8426547" cy="488500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lang="en-US" sz="700" dirty="0" smtClean="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lang="en-US" sz="700" dirty="0" smtClean="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lang="en-US" sz="700" dirty="0" smtClean="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lang="en-US" sz="700" dirty="0" smtClean="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lang="en-US" sz="700" dirty="0" smtClean="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700" dirty="0" smtClean="0"/>
              <a:t>https</a:t>
            </a:r>
            <a:r>
              <a:rPr lang="en-US" sz="700" dirty="0"/>
              <a:t>://in.pinterest.com/pin/349732727305169376/</a:t>
            </a:r>
            <a:endParaRPr sz="700"/>
          </a:p>
        </p:txBody>
      </p:sp>
      <p:pic>
        <p:nvPicPr>
          <p:cNvPr id="334" name="Google Shape;334;g752ca67fe0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9144000" cy="65274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752ca67fe0_1_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g752ca67fe0_1_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41" name="Google Shape;341;g752ca67fe0_1_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964" y="196948"/>
            <a:ext cx="8426548" cy="63585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4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6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 smtClean="0"/>
              <a:t>Adrenal medulla</a:t>
            </a:r>
            <a:endParaRPr/>
          </a:p>
        </p:txBody>
      </p:sp>
      <p:sp>
        <p:nvSpPr>
          <p:cNvPr id="347" name="Google Shape;347;p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Interlacing cords of granules  containing cells- </a:t>
            </a:r>
            <a:r>
              <a:rPr lang="en-US" dirty="0" err="1"/>
              <a:t>chromaffin</a:t>
            </a:r>
            <a:r>
              <a:rPr lang="en-US" dirty="0"/>
              <a:t> cells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Two types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Adrenaline secreting cells-90%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 err="1"/>
              <a:t>Noradrenaline</a:t>
            </a:r>
            <a:r>
              <a:rPr lang="en-US" dirty="0"/>
              <a:t> -secreting cells-10%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dirty="0"/>
              <a:t>Adrenal medulla-Hormones</a:t>
            </a:r>
            <a:endParaRPr/>
          </a:p>
        </p:txBody>
      </p:sp>
      <p:sp>
        <p:nvSpPr>
          <p:cNvPr id="353" name="Google Shape;353;p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28650" lvl="0" indent="-514350" algn="l" rtl="0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3600"/>
              <a:t>Epinephrine (Adrenaline)-Predominant</a:t>
            </a:r>
            <a:endParaRPr/>
          </a:p>
          <a:p>
            <a:pPr marL="628650" lvl="0" indent="-514350" algn="l" rtl="0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3600"/>
              <a:t>Norepinephrine(Nor adrenaline)</a:t>
            </a:r>
            <a:endParaRPr/>
          </a:p>
          <a:p>
            <a:pPr marL="628650" lvl="0" indent="-514350" algn="l" rtl="0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3600"/>
              <a:t>Dopamine</a:t>
            </a:r>
            <a:endParaRPr sz="36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005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3600" b="1" dirty="0" smtClean="0"/>
              <a:t>Adrenal medullary hormones-Biosynthesis</a:t>
            </a:r>
            <a:endParaRPr sz="3600" b="1"/>
          </a:p>
        </p:txBody>
      </p:sp>
      <p:sp>
        <p:nvSpPr>
          <p:cNvPr id="359" name="Google Shape;359;p44"/>
          <p:cNvSpPr txBox="1">
            <a:spLocks noGrp="1"/>
          </p:cNvSpPr>
          <p:nvPr>
            <p:ph type="body" idx="1"/>
          </p:nvPr>
        </p:nvSpPr>
        <p:spPr>
          <a:xfrm>
            <a:off x="457200" y="1322364"/>
            <a:ext cx="8229600" cy="48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3187" dirty="0"/>
              <a:t>From amino acid-Tyrosine or Phenylalanine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3187" dirty="0"/>
              <a:t>Rate limiting enzyme-Tyrosine hydroxylase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3187" dirty="0" err="1"/>
              <a:t>Phenylketonuria</a:t>
            </a:r>
            <a:r>
              <a:rPr lang="en-US" sz="3187" dirty="0"/>
              <a:t>-deficiency of phenylalanine hydroxylase-mental </a:t>
            </a:r>
            <a:r>
              <a:rPr lang="en-US" sz="3187" dirty="0" err="1"/>
              <a:t>retardation,decrease</a:t>
            </a:r>
            <a:r>
              <a:rPr lang="en-US" sz="3187" dirty="0"/>
              <a:t> muscle tone ,learning and memory</a:t>
            </a:r>
            <a:endParaRPr/>
          </a:p>
          <a:p>
            <a:pPr marL="4572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20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4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053754" cy="794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3200" b="1" dirty="0" smtClean="0"/>
              <a:t>Adrenal medullary hormones-Biosynthesis</a:t>
            </a:r>
            <a:endParaRPr sz="3200"/>
          </a:p>
        </p:txBody>
      </p:sp>
      <p:sp>
        <p:nvSpPr>
          <p:cNvPr id="365" name="Google Shape;365;p45"/>
          <p:cNvSpPr txBox="1">
            <a:spLocks noGrp="1"/>
          </p:cNvSpPr>
          <p:nvPr>
            <p:ph type="body" idx="1"/>
          </p:nvPr>
        </p:nvSpPr>
        <p:spPr>
          <a:xfrm>
            <a:off x="457200" y="1125415"/>
            <a:ext cx="8229600" cy="5444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u="sng">
              <a:solidFill>
                <a:schemeClr val="hlink"/>
              </a:solidFill>
              <a:hlinkClick r:id="rId3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u="sng">
              <a:solidFill>
                <a:schemeClr val="hlink"/>
              </a:solidFill>
              <a:hlinkClick r:id="rId3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u="sng">
              <a:solidFill>
                <a:schemeClr val="hlink"/>
              </a:solidFill>
              <a:hlinkClick r:id="rId3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u="sng">
              <a:solidFill>
                <a:schemeClr val="hlink"/>
              </a:solidFill>
              <a:hlinkClick r:id="rId3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u="sng">
              <a:solidFill>
                <a:schemeClr val="hlink"/>
              </a:solidFill>
              <a:hlinkClick r:id="rId3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800" u="sng">
              <a:solidFill>
                <a:schemeClr val="hlink"/>
              </a:solidFill>
              <a:hlinkClick r:id="rId3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800" u="sng">
              <a:solidFill>
                <a:schemeClr val="hlink"/>
              </a:solidFill>
              <a:hlinkClick r:id="rId3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800" u="sng">
              <a:solidFill>
                <a:schemeClr val="hlink"/>
              </a:solidFill>
              <a:hlinkClick r:id="rId3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800" u="sng">
              <a:solidFill>
                <a:schemeClr val="hlink"/>
              </a:solidFill>
              <a:hlinkClick r:id="rId3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800" u="sng">
              <a:solidFill>
                <a:schemeClr val="hlink"/>
              </a:solidFill>
              <a:hlinkClick r:id="rId3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800" u="sng">
              <a:solidFill>
                <a:schemeClr val="hlink"/>
              </a:solidFill>
              <a:hlinkClick r:id="rId3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800" u="sng">
              <a:solidFill>
                <a:schemeClr val="hlink"/>
              </a:solidFill>
              <a:hlinkClick r:id="rId3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800" u="sng">
              <a:solidFill>
                <a:schemeClr val="hlink"/>
              </a:solidFill>
              <a:hlinkClick r:id="rId3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800" u="sng">
              <a:solidFill>
                <a:schemeClr val="hlink"/>
              </a:solidFill>
              <a:hlinkClick r:id="rId3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lang="en-US" sz="800" u="sng" dirty="0" smtClean="0">
              <a:solidFill>
                <a:schemeClr val="hlink"/>
              </a:solidFill>
              <a:hlinkClick r:id="rId3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lang="en-US" sz="800" u="sng" dirty="0" smtClean="0">
              <a:solidFill>
                <a:schemeClr val="hlink"/>
              </a:solidFill>
              <a:hlinkClick r:id="rId3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lang="en-US" sz="800" u="sng" dirty="0" smtClean="0">
              <a:solidFill>
                <a:schemeClr val="hlink"/>
              </a:solidFill>
              <a:hlinkClick r:id="rId3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lang="en-US" sz="800" u="sng" dirty="0" smtClean="0">
              <a:solidFill>
                <a:schemeClr val="hlink"/>
              </a:solidFill>
              <a:hlinkClick r:id="rId3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lang="en-US" sz="800" u="sng" dirty="0" smtClean="0">
              <a:solidFill>
                <a:schemeClr val="hlink"/>
              </a:solidFill>
              <a:hlinkClick r:id="rId3"/>
            </a:endParaRPr>
          </a:p>
          <a:p>
            <a:pPr marL="457200" lvl="0" indent="-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800" u="sng" dirty="0" smtClean="0">
                <a:solidFill>
                  <a:schemeClr val="hlink"/>
                </a:solidFill>
                <a:hlinkClick r:id="rId3"/>
              </a:rPr>
              <a:t>https</a:t>
            </a:r>
            <a:r>
              <a:rPr lang="en-US" sz="800" u="sng" dirty="0">
                <a:solidFill>
                  <a:schemeClr val="hlink"/>
                </a:solidFill>
                <a:hlinkClick r:id="rId3"/>
              </a:rPr>
              <a:t>://www.researchgate.net/figure/Catecholamine-synthesis_fig4_237385789</a:t>
            </a:r>
            <a:endParaRPr sz="800"/>
          </a:p>
        </p:txBody>
      </p:sp>
      <p:pic>
        <p:nvPicPr>
          <p:cNvPr id="366" name="Google Shape;366;p45" descr="C:\Users\Windows\Desktop\Catecholamine-synthesis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96762" y="1252025"/>
            <a:ext cx="4057256" cy="48955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07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3600" b="1" dirty="0" smtClean="0"/>
              <a:t>Receptors for adrenal medullary hormones</a:t>
            </a:r>
            <a:endParaRPr sz="3600" b="1"/>
          </a:p>
        </p:txBody>
      </p:sp>
      <p:sp>
        <p:nvSpPr>
          <p:cNvPr id="372" name="Google Shape;372;p46"/>
          <p:cNvSpPr txBox="1">
            <a:spLocks noGrp="1"/>
          </p:cNvSpPr>
          <p:nvPr>
            <p:ph type="body" idx="1"/>
          </p:nvPr>
        </p:nvSpPr>
        <p:spPr>
          <a:xfrm>
            <a:off x="436098" y="1322363"/>
            <a:ext cx="8271804" cy="4803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3330" dirty="0"/>
              <a:t>Alpha 1,&amp;</a:t>
            </a:r>
            <a:r>
              <a:rPr lang="en-US" sz="3330" dirty="0" smtClean="0"/>
              <a:t>2 receptors-mediates </a:t>
            </a:r>
            <a:r>
              <a:rPr lang="en-US" sz="3330" dirty="0"/>
              <a:t>more nor-adrenaline action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3330" dirty="0"/>
              <a:t>Beta </a:t>
            </a:r>
            <a:r>
              <a:rPr lang="en-US" sz="3330" dirty="0" smtClean="0"/>
              <a:t>1 receptors-mediates </a:t>
            </a:r>
            <a:r>
              <a:rPr lang="en-US" sz="3330" dirty="0"/>
              <a:t>both adrenaline and  </a:t>
            </a:r>
            <a:r>
              <a:rPr lang="en-US" sz="3330" dirty="0" err="1"/>
              <a:t>noradrenaline</a:t>
            </a:r>
            <a:r>
              <a:rPr lang="en-US" sz="3330" dirty="0"/>
              <a:t> action equally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3330" dirty="0"/>
              <a:t>Beta </a:t>
            </a:r>
            <a:r>
              <a:rPr lang="en-US" sz="3330" dirty="0" smtClean="0"/>
              <a:t>2 receptors -mediates </a:t>
            </a:r>
            <a:r>
              <a:rPr lang="en-US" sz="3330" dirty="0"/>
              <a:t>more adrenaline action</a:t>
            </a:r>
            <a:endParaRPr sz="333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752ca67fe0_1_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1" dirty="0" err="1"/>
              <a:t>Sympatho</a:t>
            </a:r>
            <a:r>
              <a:rPr lang="en-US" sz="4100" b="1" dirty="0"/>
              <a:t>-adrenal medullary syste</a:t>
            </a:r>
            <a:r>
              <a:rPr lang="en-US" sz="4100" dirty="0"/>
              <a:t>m</a:t>
            </a:r>
            <a:endParaRPr sz="4100"/>
          </a:p>
        </p:txBody>
      </p:sp>
      <p:sp>
        <p:nvSpPr>
          <p:cNvPr id="378" name="Google Shape;378;g752ca67fe0_1_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b="1" dirty="0"/>
              <a:t>Conditions when activated</a:t>
            </a:r>
            <a:endParaRPr b="1"/>
          </a:p>
          <a:p>
            <a:pPr marL="0" lvl="0" indent="0" algn="l" rtl="0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 err="1"/>
              <a:t>Fear,anxiety,pain,trauma,hemorrhage</a:t>
            </a:r>
            <a:endParaRPr/>
          </a:p>
          <a:p>
            <a:pPr marL="0" lvl="0" indent="0" algn="l" rtl="0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/>
              <a:t>fluid </a:t>
            </a:r>
            <a:r>
              <a:rPr lang="en-US" dirty="0" err="1"/>
              <a:t>loss,asphyxia,hypoxia,Changes</a:t>
            </a:r>
            <a:r>
              <a:rPr lang="en-US" dirty="0"/>
              <a:t> in blood pH</a:t>
            </a:r>
            <a:endParaRPr/>
          </a:p>
          <a:p>
            <a:pPr marL="0" lvl="0" indent="0" algn="l" rtl="0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/>
              <a:t>exposure to extreme heat or cold</a:t>
            </a:r>
            <a:endParaRPr/>
          </a:p>
          <a:p>
            <a:pPr marL="0" lvl="0" indent="0" algn="l" rtl="0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/>
              <a:t>Severe </a:t>
            </a:r>
            <a:r>
              <a:rPr lang="en-US" dirty="0" err="1"/>
              <a:t>exercise,hypoglycemia,hypotension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752ca67fe0_1_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50777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Fight or Flight reactions</a:t>
            </a:r>
            <a:endParaRPr sz="3600" b="1"/>
          </a:p>
        </p:txBody>
      </p:sp>
      <p:sp>
        <p:nvSpPr>
          <p:cNvPr id="384" name="Google Shape;384;g752ca67fe0_1_18"/>
          <p:cNvSpPr txBox="1">
            <a:spLocks noGrp="1"/>
          </p:cNvSpPr>
          <p:nvPr>
            <p:ph type="body" idx="1"/>
          </p:nvPr>
        </p:nvSpPr>
        <p:spPr>
          <a:xfrm>
            <a:off x="457199" y="1280159"/>
            <a:ext cx="8349175" cy="527538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2800" dirty="0">
                <a:latin typeface="+mn-lt"/>
              </a:rPr>
              <a:t>Dilates pupil-lets more light </a:t>
            </a:r>
            <a:r>
              <a:rPr lang="en-US" sz="2800" dirty="0" smtClean="0">
                <a:latin typeface="+mn-lt"/>
              </a:rPr>
              <a:t>in</a:t>
            </a:r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2800">
              <a:latin typeface="+mn-l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800" dirty="0">
                <a:latin typeface="+mn-lt"/>
              </a:rPr>
              <a:t>Increase HR and BP-Provide better perfusion of vital organs and </a:t>
            </a:r>
            <a:r>
              <a:rPr lang="en-US" sz="2800" dirty="0" smtClean="0">
                <a:latin typeface="+mn-lt"/>
              </a:rPr>
              <a:t>muscles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800">
              <a:latin typeface="+mn-l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800" dirty="0">
                <a:latin typeface="+mn-lt"/>
              </a:rPr>
              <a:t>Constricts skin blood vessels-limits </a:t>
            </a:r>
            <a:r>
              <a:rPr lang="en-US" sz="2800" dirty="0" smtClean="0">
                <a:latin typeface="+mn-lt"/>
              </a:rPr>
              <a:t>bleeding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800">
              <a:latin typeface="+mn-l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800" dirty="0">
                <a:latin typeface="+mn-lt"/>
              </a:rPr>
              <a:t>S</a:t>
            </a:r>
            <a:r>
              <a:rPr lang="en-US" sz="2800" dirty="0" smtClean="0">
                <a:latin typeface="+mn-lt"/>
              </a:rPr>
              <a:t>timulates </a:t>
            </a:r>
            <a:r>
              <a:rPr lang="en-US" sz="2800" dirty="0">
                <a:latin typeface="+mn-lt"/>
              </a:rPr>
              <a:t>reticular formation-Reinforce alert and arousal </a:t>
            </a:r>
            <a:r>
              <a:rPr lang="en-US" sz="2800" dirty="0" smtClean="0">
                <a:latin typeface="+mn-lt"/>
              </a:rPr>
              <a:t>states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800">
              <a:latin typeface="+mn-l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800" dirty="0">
                <a:latin typeface="+mn-lt"/>
              </a:rPr>
              <a:t>Increase Blood glucose and FFA levels-Supply more energy</a:t>
            </a:r>
            <a:endParaRPr sz="280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Adrenal cortex-Hormones</a:t>
            </a:r>
            <a:endParaRPr b="1"/>
          </a:p>
        </p:txBody>
      </p:sp>
      <p:sp>
        <p:nvSpPr>
          <p:cNvPr id="110" name="Google Shape;110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 b="1"/>
              <a:t>Corticosteroids-3 groups</a:t>
            </a:r>
            <a:endParaRPr/>
          </a:p>
          <a:p>
            <a:pPr marL="514350" lvl="0" indent="-514350" algn="l" rtl="0">
              <a:lnSpc>
                <a:spcPct val="17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1.</a:t>
            </a:r>
            <a:r>
              <a:rPr lang="en-US" sz="3600" b="1"/>
              <a:t>Mineralocorticoids</a:t>
            </a:r>
            <a:r>
              <a:rPr lang="en-US" sz="3600"/>
              <a:t>- by Z.Glomerulosa</a:t>
            </a:r>
            <a:endParaRPr sz="3600"/>
          </a:p>
          <a:p>
            <a:pPr marL="514350" lvl="0" indent="-514350" algn="l" rtl="0">
              <a:lnSpc>
                <a:spcPct val="17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    </a:t>
            </a:r>
            <a:r>
              <a:rPr lang="en-US" sz="3600">
                <a:solidFill>
                  <a:srgbClr val="FF0000"/>
                </a:solidFill>
              </a:rPr>
              <a:t>Aldosterone</a:t>
            </a:r>
            <a:r>
              <a:rPr lang="en-US" sz="3600"/>
              <a:t>,11-Hydroxycorticosterone</a:t>
            </a:r>
            <a:endParaRPr/>
          </a:p>
          <a:p>
            <a:pPr marL="514350" lvl="0" indent="-514350" algn="l" rtl="0">
              <a:lnSpc>
                <a:spcPct val="2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2.</a:t>
            </a:r>
            <a:r>
              <a:rPr lang="en-US" sz="3600" b="1"/>
              <a:t> Glucocorticoids- Z.fasciculata</a:t>
            </a:r>
            <a:endParaRPr sz="3600" b="1"/>
          </a:p>
          <a:p>
            <a:pPr marL="514350" lvl="0" indent="-514350" algn="l" rtl="0">
              <a:lnSpc>
                <a:spcPct val="2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 b="1"/>
              <a:t>   </a:t>
            </a:r>
            <a:r>
              <a:rPr lang="en-US" sz="3600"/>
              <a:t> </a:t>
            </a:r>
            <a:r>
              <a:rPr lang="en-US" sz="3600">
                <a:solidFill>
                  <a:srgbClr val="FF0000"/>
                </a:solidFill>
              </a:rPr>
              <a:t>Cortisol, </a:t>
            </a:r>
            <a:r>
              <a:rPr lang="en-US" sz="3600"/>
              <a:t>Corticosterone , cortisone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752ca67fe0_1_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9298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/>
              <a:t>Adrenal medullary hormones-Function</a:t>
            </a:r>
            <a:endParaRPr sz="3600" b="1"/>
          </a:p>
        </p:txBody>
      </p:sp>
      <p:sp>
        <p:nvSpPr>
          <p:cNvPr id="390" name="Google Shape;390;g752ca67fe0_1_23"/>
          <p:cNvSpPr txBox="1">
            <a:spLocks noGrp="1"/>
          </p:cNvSpPr>
          <p:nvPr>
            <p:ph type="body" idx="1"/>
          </p:nvPr>
        </p:nvSpPr>
        <p:spPr>
          <a:xfrm>
            <a:off x="457200" y="1195754"/>
            <a:ext cx="8229600" cy="493054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3000" dirty="0"/>
              <a:t>Situations with which individuals are familiar-NE secretion</a:t>
            </a:r>
            <a:endParaRPr sz="300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3000" dirty="0"/>
              <a:t>Situations with which individuals are unfamiliar-Epinephrine secretion</a:t>
            </a:r>
            <a:endParaRPr sz="300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3000" dirty="0"/>
              <a:t>Sympathetic nerves-NE action predominant- regulation of </a:t>
            </a:r>
            <a:r>
              <a:rPr lang="en-US" sz="3000" dirty="0" err="1"/>
              <a:t>BP,vascular</a:t>
            </a:r>
            <a:r>
              <a:rPr lang="en-US" sz="3000" dirty="0"/>
              <a:t> tone and blood flow</a:t>
            </a:r>
            <a:endParaRPr sz="300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3000" dirty="0"/>
              <a:t>Adrenal medulla-EP predominant - Metabo</a:t>
            </a:r>
            <a:r>
              <a:rPr lang="en-US" sz="2800" dirty="0"/>
              <a:t>lism</a:t>
            </a:r>
            <a:endParaRPr sz="28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b="1" dirty="0"/>
              <a:t>Catecholamines-Functions</a:t>
            </a:r>
            <a:endParaRPr b="1"/>
          </a:p>
        </p:txBody>
      </p:sp>
      <p:sp>
        <p:nvSpPr>
          <p:cNvPr id="396" name="Google Shape;396;p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/>
              <a:t>Metabolic effec</a:t>
            </a:r>
            <a:r>
              <a:rPr lang="en-US"/>
              <a:t>t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/>
              <a:t>On carbohydrate metabolism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Increase blood glucose level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Glycogenolysis in muscle-Lactic acid formation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Inhibition of insulin secretion</a:t>
            </a:r>
            <a:endParaRPr/>
          </a:p>
          <a:p>
            <a:pPr marL="457200" lvl="0" indent="-2286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b="1"/>
              <a:t>Catecholamines-Functions</a:t>
            </a:r>
            <a:endParaRPr/>
          </a:p>
        </p:txBody>
      </p:sp>
      <p:sp>
        <p:nvSpPr>
          <p:cNvPr id="402" name="Google Shape;402;p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/>
              <a:t>On lipid metabolism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Lipolytic  (needs glucocorticoids)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/>
              <a:t>On mineral metabolism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Distribution of intracellular and extracellular potassium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/>
              <a:t>Calorigenic effect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    Increase tissue metabolism leading to increase BMR in the presence of thyroid and glucocorticoids only-Permissive action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4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 smtClean="0"/>
              <a:t>Catecholamines-Functions</a:t>
            </a:r>
            <a:endParaRPr/>
          </a:p>
        </p:txBody>
      </p:sp>
      <p:sp>
        <p:nvSpPr>
          <p:cNvPr id="408" name="Google Shape;408;p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/>
              <a:t>On CVS</a:t>
            </a:r>
            <a:endParaRPr b="1"/>
          </a:p>
          <a:p>
            <a:pPr marL="4572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Increase heart rate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Force of contraction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Excitability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Conductivity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b="1"/>
              <a:t>Vasoconstrictor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b="1"/>
              <a:t>Noradrenaline-General vasoconstrictor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b="1"/>
              <a:t>Adrenaline-vasodilation on skeletal muscles</a:t>
            </a:r>
            <a:endParaRPr b="1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 smtClean="0"/>
              <a:t>Catecholamines-Functions</a:t>
            </a:r>
            <a:endParaRPr/>
          </a:p>
        </p:txBody>
      </p:sp>
      <p:sp>
        <p:nvSpPr>
          <p:cNvPr id="414" name="Google Shape;414;p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On Blood pressure</a:t>
            </a:r>
            <a:endParaRPr b="1"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Adrenaline-Increases Systolic  blood pressure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Decreases diastolic BP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Noradrenaline</a:t>
            </a:r>
            <a:r>
              <a:rPr lang="en-US" dirty="0"/>
              <a:t>-Increases BP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On respiratory system</a:t>
            </a:r>
            <a:endParaRPr b="1"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Bronchodialatation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752ca67fe0_1_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b="1" dirty="0" smtClean="0"/>
              <a:t>Catecholamines-Functions</a:t>
            </a:r>
            <a:endParaRPr/>
          </a:p>
        </p:txBody>
      </p:sp>
      <p:sp>
        <p:nvSpPr>
          <p:cNvPr id="420" name="Google Shape;420;g752ca67fe0_1_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b="1" dirty="0"/>
              <a:t>ON GIT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/>
              <a:t>Decreases motility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/>
              <a:t>Contraction of sphincters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51"/>
          <p:cNvSpPr txBox="1">
            <a:spLocks noGrp="1"/>
          </p:cNvSpPr>
          <p:nvPr>
            <p:ph type="title"/>
          </p:nvPr>
        </p:nvSpPr>
        <p:spPr>
          <a:xfrm>
            <a:off x="443132" y="26057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b="1" dirty="0"/>
              <a:t>Catecholamines-Systemic action</a:t>
            </a:r>
            <a:r>
              <a:rPr lang="en-US" dirty="0"/>
              <a:t>s</a:t>
            </a:r>
            <a:endParaRPr/>
          </a:p>
        </p:txBody>
      </p:sp>
      <p:sp>
        <p:nvSpPr>
          <p:cNvPr id="426" name="Google Shape;426;p51"/>
          <p:cNvSpPr txBox="1">
            <a:spLocks noGrp="1"/>
          </p:cNvSpPr>
          <p:nvPr>
            <p:ph type="body" idx="1"/>
          </p:nvPr>
        </p:nvSpPr>
        <p:spPr>
          <a:xfrm>
            <a:off x="457200" y="1378634"/>
            <a:ext cx="8229600" cy="4747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Skeletal muscle</a:t>
            </a:r>
            <a:r>
              <a:rPr lang="en-US" dirty="0"/>
              <a:t>-increase contractility and excitability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Adipose tissue</a:t>
            </a:r>
            <a:r>
              <a:rPr lang="en-US" dirty="0"/>
              <a:t>-release of fatty acids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On blood-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dirty="0"/>
              <a:t>Increase blood glucose, lactic acid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dirty="0"/>
              <a:t>Increase RBC, Hb, plasma protein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dirty="0"/>
              <a:t>Decrease </a:t>
            </a:r>
            <a:r>
              <a:rPr lang="en-US" dirty="0" err="1"/>
              <a:t>eosinophil</a:t>
            </a:r>
            <a:r>
              <a:rPr lang="en-US" dirty="0"/>
              <a:t> and lymphocyte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dirty="0"/>
              <a:t>Coagulation time shortened</a:t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5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 smtClean="0"/>
              <a:t>Catecholamines-Systemic action</a:t>
            </a:r>
            <a:r>
              <a:rPr lang="en-US" dirty="0" smtClean="0"/>
              <a:t>s</a:t>
            </a:r>
            <a:endParaRPr/>
          </a:p>
        </p:txBody>
      </p:sp>
      <p:sp>
        <p:nvSpPr>
          <p:cNvPr id="432" name="Google Shape;432;p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On Spleen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Contraction of spleen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On CNS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Lowers threshold of ARAS and stimulates  producing alertness and arousal 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5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b="1" dirty="0" smtClean="0"/>
              <a:t>Pheochromocytoma</a:t>
            </a:r>
            <a:endParaRPr b="1"/>
          </a:p>
        </p:txBody>
      </p:sp>
      <p:sp>
        <p:nvSpPr>
          <p:cNvPr id="438" name="Google Shape;438;p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91378" cy="4673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960" dirty="0"/>
              <a:t>Tumor of Adrenal medulla-nor-epinephrine mainly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960" b="1" dirty="0"/>
              <a:t>Cardinal features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2960" dirty="0"/>
              <a:t>Paroxysmal Hypertension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960" dirty="0"/>
              <a:t>   (If adrenaline is predominant HT not prominent)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2960" dirty="0"/>
              <a:t>Hyperglycemia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2960" dirty="0" err="1"/>
              <a:t>Glycosuria</a:t>
            </a:r>
            <a:endParaRPr sz="2960"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2960" dirty="0" err="1"/>
              <a:t>Dyspnea</a:t>
            </a:r>
            <a:endParaRPr sz="2960"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2960" dirty="0"/>
              <a:t>Palpitation, </a:t>
            </a:r>
            <a:r>
              <a:rPr lang="en-US" sz="2960" dirty="0" smtClean="0"/>
              <a:t>sweating , tremor, nervousness</a:t>
            </a:r>
            <a:endParaRPr sz="296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5400" b="1" dirty="0" smtClean="0"/>
              <a:t>Thank you</a:t>
            </a:r>
            <a:endParaRPr lang="en-US" sz="5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smtClean="0"/>
              <a:t>Adrenal cortex-Hormones</a:t>
            </a:r>
            <a:endParaRPr/>
          </a:p>
        </p:txBody>
      </p:sp>
      <p:sp>
        <p:nvSpPr>
          <p:cNvPr id="116" name="Google Shape;116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 b="1"/>
              <a:t>Sex steroids</a:t>
            </a:r>
            <a:endParaRPr/>
          </a:p>
          <a:p>
            <a:pPr marL="342900" lvl="0" indent="-342900" algn="l" rtl="0">
              <a:lnSpc>
                <a:spcPct val="2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Estrogen, progesterone</a:t>
            </a:r>
            <a:endParaRPr/>
          </a:p>
          <a:p>
            <a:pPr marL="342900" lvl="0" indent="-342900" algn="l" rtl="0">
              <a:lnSpc>
                <a:spcPct val="2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Androge</a:t>
            </a:r>
            <a:r>
              <a:rPr lang="en-US"/>
              <a:t>ns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Synthesis of cortical hormones</a:t>
            </a:r>
            <a:endParaRPr/>
          </a:p>
        </p:txBody>
      </p:sp>
      <p:pic>
        <p:nvPicPr>
          <p:cNvPr id="122" name="Google Shape;122;p7" descr="maxresdefault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48922" y="1600200"/>
            <a:ext cx="8046156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7"/>
          <p:cNvSpPr/>
          <p:nvPr/>
        </p:nvSpPr>
        <p:spPr>
          <a:xfrm>
            <a:off x="2286000" y="6172200"/>
            <a:ext cx="457200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https://www.youtube.com/watch?v=431tLBZ7d1o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6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Glucocorticoids</a:t>
            </a:r>
            <a:endParaRPr b="1"/>
          </a:p>
        </p:txBody>
      </p:sp>
      <p:sp>
        <p:nvSpPr>
          <p:cNvPr id="129" name="Google Shape;129;p8"/>
          <p:cNvSpPr txBox="1">
            <a:spLocks noGrp="1"/>
          </p:cNvSpPr>
          <p:nvPr>
            <p:ph type="body" idx="1"/>
          </p:nvPr>
        </p:nvSpPr>
        <p:spPr>
          <a:xfrm>
            <a:off x="533400" y="1308296"/>
            <a:ext cx="8229600" cy="4817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 b="1" dirty="0"/>
              <a:t>Life Protecting hormone</a:t>
            </a:r>
            <a:endParaRPr sz="3600" b="1"/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 b="1" dirty="0"/>
              <a:t>Source</a:t>
            </a:r>
            <a:r>
              <a:rPr lang="en-US" sz="3600" dirty="0"/>
              <a:t>- </a:t>
            </a:r>
            <a:r>
              <a:rPr lang="en-US" sz="3600" dirty="0" err="1"/>
              <a:t>Z.Fasciculata</a:t>
            </a:r>
            <a:endParaRPr sz="3600"/>
          </a:p>
          <a:p>
            <a:pPr marL="342900" lvl="0" indent="-34290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 b="1" dirty="0"/>
              <a:t>Transport</a:t>
            </a:r>
            <a:r>
              <a:rPr lang="en-US" sz="3600" dirty="0"/>
              <a:t>: Mainly by </a:t>
            </a:r>
            <a:r>
              <a:rPr lang="en-US" sz="3600" dirty="0" err="1" smtClean="0"/>
              <a:t>cotisol</a:t>
            </a:r>
            <a:r>
              <a:rPr lang="en-US" sz="3600" dirty="0" smtClean="0"/>
              <a:t> </a:t>
            </a:r>
            <a:r>
              <a:rPr lang="en-US" sz="3600" dirty="0"/>
              <a:t>binding </a:t>
            </a:r>
            <a:r>
              <a:rPr lang="en-US" sz="3600" dirty="0" smtClean="0"/>
              <a:t>globulin</a:t>
            </a:r>
            <a:endParaRPr sz="3600"/>
          </a:p>
          <a:p>
            <a:pPr marL="342900" lvl="0" indent="-34290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35" name="Google Shape;135;p9" descr="mechanism-of-steroid-hormone-action-10-638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06438" y="267286"/>
            <a:ext cx="8027962" cy="6075381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9"/>
          <p:cNvSpPr/>
          <p:nvPr/>
        </p:nvSpPr>
        <p:spPr>
          <a:xfrm>
            <a:off x="2590800" y="6405264"/>
            <a:ext cx="4800600" cy="184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600" b="0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https://www.slideshare.net/shashikant246/mechanism-of-steroid-hormone-action</a:t>
            </a:r>
            <a:endParaRPr sz="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1305</Words>
  <PresentationFormat>On-screen Show (4:3)</PresentationFormat>
  <Paragraphs>415</Paragraphs>
  <Slides>59</Slides>
  <Notes>58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Adrenal Gland</vt:lpstr>
      <vt:lpstr>Adrenal Glands</vt:lpstr>
      <vt:lpstr>Slide 3</vt:lpstr>
      <vt:lpstr>Adrenal cortex-Histology</vt:lpstr>
      <vt:lpstr>Adrenal cortex-Hormones</vt:lpstr>
      <vt:lpstr>Adrenal cortex-Hormones</vt:lpstr>
      <vt:lpstr>Synthesis of cortical hormones</vt:lpstr>
      <vt:lpstr>Glucocorticoids</vt:lpstr>
      <vt:lpstr>Slide 9</vt:lpstr>
      <vt:lpstr>Glucocorticoids : Functions </vt:lpstr>
      <vt:lpstr>Glucocorticoids:Functions</vt:lpstr>
      <vt:lpstr>Glucocorticoids:Functions</vt:lpstr>
      <vt:lpstr>Glucocorticoids:Functions</vt:lpstr>
      <vt:lpstr>Glucocorticoids:Functions</vt:lpstr>
      <vt:lpstr>Glucocorticoids:Functions</vt:lpstr>
      <vt:lpstr>Glucocorticoids:Functions</vt:lpstr>
      <vt:lpstr>Glucocorticoids:Functions</vt:lpstr>
      <vt:lpstr>Glucocorticoids:Functions</vt:lpstr>
      <vt:lpstr>Glucocorticoids:Functions</vt:lpstr>
      <vt:lpstr>Glucocorticoids:Functions</vt:lpstr>
      <vt:lpstr>Regulation of secretion</vt:lpstr>
      <vt:lpstr>Hypersecretion of glucocorticoids-Cushing’s syndrome</vt:lpstr>
      <vt:lpstr>Cushing’s  syndrome</vt:lpstr>
      <vt:lpstr>Cushing’s syndrome</vt:lpstr>
      <vt:lpstr>Cushing’s syndrome</vt:lpstr>
      <vt:lpstr>Cushing’s syndrome</vt:lpstr>
      <vt:lpstr>Mineralocorticoids</vt:lpstr>
      <vt:lpstr>Aldosterone-Functions</vt:lpstr>
      <vt:lpstr>Aldosterone-Functions</vt:lpstr>
      <vt:lpstr>Aldosterone escape</vt:lpstr>
      <vt:lpstr>Aldosterone-Functions</vt:lpstr>
      <vt:lpstr>Aldosterone-Functions</vt:lpstr>
      <vt:lpstr>Aldosterone-Mechanism of Action</vt:lpstr>
      <vt:lpstr>Slide 34</vt:lpstr>
      <vt:lpstr>Aldosterone-Regulation of secretion</vt:lpstr>
      <vt:lpstr>Hyperaldosteronism</vt:lpstr>
      <vt:lpstr>Hyperaldosteronism</vt:lpstr>
      <vt:lpstr> Addison’s disease-Primary Adreno cortical insufficiency </vt:lpstr>
      <vt:lpstr>Addisonian crisis</vt:lpstr>
      <vt:lpstr>Adrenal Medulla</vt:lpstr>
      <vt:lpstr>Slide 41</vt:lpstr>
      <vt:lpstr>Slide 42</vt:lpstr>
      <vt:lpstr>Adrenal medulla</vt:lpstr>
      <vt:lpstr>Adrenal medulla-Hormones</vt:lpstr>
      <vt:lpstr>Adrenal medullary hormones-Biosynthesis</vt:lpstr>
      <vt:lpstr>Adrenal medullary hormones-Biosynthesis</vt:lpstr>
      <vt:lpstr>Receptors for adrenal medullary hormones</vt:lpstr>
      <vt:lpstr>Sympatho-adrenal medullary system</vt:lpstr>
      <vt:lpstr>Fight or Flight reactions</vt:lpstr>
      <vt:lpstr>Adrenal medullary hormones-Function</vt:lpstr>
      <vt:lpstr>Catecholamines-Functions</vt:lpstr>
      <vt:lpstr>Catecholamines-Functions</vt:lpstr>
      <vt:lpstr>Catecholamines-Functions</vt:lpstr>
      <vt:lpstr>Catecholamines-Functions</vt:lpstr>
      <vt:lpstr>Catecholamines-Functions</vt:lpstr>
      <vt:lpstr>Catecholamines-Systemic actions</vt:lpstr>
      <vt:lpstr>Catecholamines-Systemic actions</vt:lpstr>
      <vt:lpstr>Pheochromocytoma</vt:lpstr>
      <vt:lpstr>Slide 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Adrenal Gland</dc:title>
  <dc:creator>Dept of Physiology.</dc:creator>
  <cp:lastModifiedBy>Windows</cp:lastModifiedBy>
  <cp:revision>15</cp:revision>
  <dcterms:created xsi:type="dcterms:W3CDTF">2006-08-16T00:00:00Z</dcterms:created>
  <dcterms:modified xsi:type="dcterms:W3CDTF">2020-07-17T07:37:00Z</dcterms:modified>
</cp:coreProperties>
</file>